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3"/>
  </p:notesMasterIdLst>
  <p:sldIdLst>
    <p:sldId id="256" r:id="rId2"/>
    <p:sldId id="326" r:id="rId3"/>
    <p:sldId id="344" r:id="rId4"/>
    <p:sldId id="342" r:id="rId5"/>
    <p:sldId id="335" r:id="rId6"/>
    <p:sldId id="340" r:id="rId7"/>
    <p:sldId id="336" r:id="rId8"/>
    <p:sldId id="337" r:id="rId9"/>
    <p:sldId id="338" r:id="rId10"/>
    <p:sldId id="339" r:id="rId11"/>
    <p:sldId id="341" r:id="rId12"/>
  </p:sldIdLst>
  <p:sldSz cx="9144000" cy="6858000" type="screen4x3"/>
  <p:notesSz cx="7099300" cy="10234613"/>
  <p:defaultTextStyle>
    <a:defPPr>
      <a:defRPr lang="zh-TW"/>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E4900"/>
    <a:srgbClr val="000000"/>
    <a:srgbClr val="666633"/>
    <a:srgbClr val="381900"/>
    <a:srgbClr val="CC0066"/>
    <a:srgbClr val="FFFF66"/>
    <a:srgbClr val="CC0000"/>
    <a:srgbClr val="CCFFFF"/>
  </p:clrMru>
</p:presentationPr>
</file>

<file path=ppt/tableStyles.xml><?xml version="1.0" encoding="utf-8"?>
<a:tblStyleLst xmlns:a="http://schemas.openxmlformats.org/drawingml/2006/main" def="{5C22544A-7EE6-4342-B048-85BDC9FD1C3A}">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4" autoAdjust="0"/>
    <p:restoredTop sz="90929"/>
  </p:normalViewPr>
  <p:slideViewPr>
    <p:cSldViewPr>
      <p:cViewPr varScale="1">
        <p:scale>
          <a:sx n="72" d="100"/>
          <a:sy n="72" d="100"/>
        </p:scale>
        <p:origin x="-13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defRPr sz="1300">
                <a:latin typeface="Arial" charset="0"/>
              </a:defRPr>
            </a:lvl1pPr>
          </a:lstStyle>
          <a:p>
            <a:pPr>
              <a:defRPr/>
            </a:pPr>
            <a:endParaRPr lang="en-US" altLang="zh-TW" dirty="0"/>
          </a:p>
        </p:txBody>
      </p:sp>
      <p:sp>
        <p:nvSpPr>
          <p:cNvPr id="1027"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a:defRPr sz="1300">
                <a:latin typeface="Arial" charset="0"/>
              </a:defRPr>
            </a:lvl1pPr>
          </a:lstStyle>
          <a:p>
            <a:pPr>
              <a:defRPr/>
            </a:pPr>
            <a:endParaRPr lang="en-US" altLang="zh-TW" dirty="0"/>
          </a:p>
        </p:txBody>
      </p:sp>
      <p:sp>
        <p:nvSpPr>
          <p:cNvPr id="5120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en-US" altLang="zh-TW" noProof="0" smtClean="0"/>
              <a:t>Click to edit Master text styles</a:t>
            </a:r>
          </a:p>
          <a:p>
            <a:pPr lvl="1"/>
            <a:r>
              <a:rPr lang="en-US" altLang="zh-TW" noProof="0" smtClean="0"/>
              <a:t>Second level</a:t>
            </a:r>
          </a:p>
          <a:p>
            <a:pPr lvl="2"/>
            <a:r>
              <a:rPr lang="en-US" altLang="zh-TW" noProof="0" smtClean="0"/>
              <a:t>Third level</a:t>
            </a:r>
          </a:p>
          <a:p>
            <a:pPr lvl="3"/>
            <a:r>
              <a:rPr lang="en-US" altLang="zh-TW" noProof="0" smtClean="0"/>
              <a:t>Fourth level</a:t>
            </a:r>
          </a:p>
          <a:p>
            <a:pPr lvl="4"/>
            <a:r>
              <a:rPr lang="en-US" altLang="zh-TW" noProof="0" smtClean="0"/>
              <a:t>Fifth level</a:t>
            </a:r>
          </a:p>
        </p:txBody>
      </p:sp>
      <p:sp>
        <p:nvSpPr>
          <p:cNvPr id="1030"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defRPr sz="1300">
                <a:latin typeface="Arial" charset="0"/>
              </a:defRPr>
            </a:lvl1pPr>
          </a:lstStyle>
          <a:p>
            <a:pPr>
              <a:defRPr/>
            </a:pPr>
            <a:endParaRPr lang="en-US" altLang="zh-TW" dirty="0"/>
          </a:p>
        </p:txBody>
      </p:sp>
      <p:sp>
        <p:nvSpPr>
          <p:cNvPr id="1031"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a:defRPr sz="1300">
                <a:latin typeface="Arial" charset="0"/>
              </a:defRPr>
            </a:lvl1pPr>
          </a:lstStyle>
          <a:p>
            <a:pPr>
              <a:defRPr/>
            </a:pPr>
            <a:fld id="{2AE29805-5EDC-4FFE-8A66-54790457C6A8}" type="slidenum">
              <a:rPr lang="en-US" altLang="zh-TW"/>
              <a:pPr>
                <a:defRPr/>
              </a:pPr>
              <a:t>‹#›</a:t>
            </a:fld>
            <a:endParaRPr lang="en-US" altLang="zh-TW"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CFB2B311-1250-43A8-AE62-1FC655B0E08A}" type="slidenum">
              <a:rPr lang="en-US" altLang="zh-TW" smtClean="0">
                <a:latin typeface="Arial" pitchFamily="34" charset="0"/>
              </a:rPr>
              <a:pPr/>
              <a:t>1</a:t>
            </a:fld>
            <a:endParaRPr lang="en-US" altLang="zh-TW" dirty="0" smtClean="0">
              <a:latin typeface="Arial"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ltLang="zh-TW"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65"/>
          <p:cNvSpPr>
            <a:spLocks noChangeArrowheads="1"/>
          </p:cNvSpPr>
          <p:nvPr userDrawn="1"/>
        </p:nvSpPr>
        <p:spPr bwMode="auto">
          <a:xfrm>
            <a:off x="0" y="0"/>
            <a:ext cx="9144000" cy="990600"/>
          </a:xfrm>
          <a:prstGeom prst="rect">
            <a:avLst/>
          </a:prstGeom>
          <a:gradFill rotWithShape="0">
            <a:gsLst>
              <a:gs pos="0">
                <a:schemeClr val="hlink"/>
              </a:gs>
              <a:gs pos="50000">
                <a:schemeClr val="folHlink"/>
              </a:gs>
              <a:gs pos="100000">
                <a:schemeClr val="hlink"/>
              </a:gs>
            </a:gsLst>
            <a:lin ang="18900000" scaled="1"/>
          </a:gradFill>
          <a:ln w="9525">
            <a:noFill/>
            <a:miter lim="800000"/>
            <a:headEnd/>
            <a:tailEnd/>
          </a:ln>
          <a:effectLst/>
        </p:spPr>
        <p:txBody>
          <a:bodyPr wrap="none" anchor="ctr"/>
          <a:lstStyle/>
          <a:p>
            <a:pPr>
              <a:defRPr/>
            </a:pPr>
            <a:endParaRPr lang="zh-TW" altLang="en-US">
              <a:latin typeface="Arial" charset="0"/>
            </a:endParaRPr>
          </a:p>
        </p:txBody>
      </p:sp>
      <p:sp>
        <p:nvSpPr>
          <p:cNvPr id="5" name="Rectangle 74"/>
          <p:cNvSpPr>
            <a:spLocks noChangeArrowheads="1"/>
          </p:cNvSpPr>
          <p:nvPr userDrawn="1"/>
        </p:nvSpPr>
        <p:spPr bwMode="auto">
          <a:xfrm>
            <a:off x="0" y="6348413"/>
            <a:ext cx="9144000" cy="509587"/>
          </a:xfrm>
          <a:prstGeom prst="rect">
            <a:avLst/>
          </a:prstGeom>
          <a:gradFill rotWithShape="0">
            <a:gsLst>
              <a:gs pos="0">
                <a:schemeClr val="hlink"/>
              </a:gs>
              <a:gs pos="50000">
                <a:schemeClr val="folHlink"/>
              </a:gs>
              <a:gs pos="100000">
                <a:schemeClr val="hlink"/>
              </a:gs>
            </a:gsLst>
            <a:lin ang="18900000" scaled="1"/>
          </a:gradFill>
          <a:ln w="9525">
            <a:noFill/>
            <a:miter lim="800000"/>
            <a:headEnd/>
            <a:tailEnd/>
          </a:ln>
          <a:effectLst/>
        </p:spPr>
        <p:txBody>
          <a:bodyPr wrap="none" anchor="ctr"/>
          <a:lstStyle/>
          <a:p>
            <a:pPr algn="ctr">
              <a:defRPr/>
            </a:pPr>
            <a:endParaRPr lang="en-US" altLang="zh-TW" dirty="0">
              <a:latin typeface="Arial" charset="0"/>
            </a:endParaRPr>
          </a:p>
        </p:txBody>
      </p:sp>
      <p:grpSp>
        <p:nvGrpSpPr>
          <p:cNvPr id="6" name="Group 91"/>
          <p:cNvGrpSpPr>
            <a:grpSpLocks/>
          </p:cNvGrpSpPr>
          <p:nvPr userDrawn="1"/>
        </p:nvGrpSpPr>
        <p:grpSpPr bwMode="auto">
          <a:xfrm>
            <a:off x="3886200" y="304800"/>
            <a:ext cx="1371600" cy="1371600"/>
            <a:chOff x="2448" y="192"/>
            <a:chExt cx="864" cy="864"/>
          </a:xfrm>
        </p:grpSpPr>
        <p:sp>
          <p:nvSpPr>
            <p:cNvPr id="7" name="Oval 89"/>
            <p:cNvSpPr>
              <a:spLocks noChangeArrowheads="1"/>
            </p:cNvSpPr>
            <p:nvPr userDrawn="1"/>
          </p:nvSpPr>
          <p:spPr bwMode="auto">
            <a:xfrm>
              <a:off x="2448" y="192"/>
              <a:ext cx="864" cy="864"/>
            </a:xfrm>
            <a:prstGeom prst="ellipse">
              <a:avLst/>
            </a:prstGeom>
            <a:solidFill>
              <a:schemeClr val="bg1"/>
            </a:solidFill>
            <a:ln w="9525">
              <a:noFill/>
              <a:round/>
              <a:headEnd/>
              <a:tailEnd/>
            </a:ln>
          </p:spPr>
          <p:txBody>
            <a:bodyPr wrap="none" anchor="ctr"/>
            <a:lstStyle/>
            <a:p>
              <a:pPr>
                <a:defRPr/>
              </a:pPr>
              <a:endParaRPr lang="zh-TW" altLang="en-US">
                <a:latin typeface="Arial" charset="0"/>
              </a:endParaRPr>
            </a:p>
          </p:txBody>
        </p:sp>
        <p:pic>
          <p:nvPicPr>
            <p:cNvPr id="8" name="Picture 90" descr="北醫logo"/>
            <p:cNvPicPr>
              <a:picLocks noChangeAspect="1" noChangeArrowheads="1"/>
            </p:cNvPicPr>
            <p:nvPr userDrawn="1"/>
          </p:nvPicPr>
          <p:blipFill>
            <a:blip r:embed="rId2" cstate="print"/>
            <a:srcRect/>
            <a:stretch>
              <a:fillRect/>
            </a:stretch>
          </p:blipFill>
          <p:spPr bwMode="auto">
            <a:xfrm>
              <a:off x="2530" y="252"/>
              <a:ext cx="699" cy="744"/>
            </a:xfrm>
            <a:prstGeom prst="rect">
              <a:avLst/>
            </a:prstGeom>
            <a:noFill/>
            <a:ln w="9525">
              <a:noFill/>
              <a:miter lim="800000"/>
              <a:headEnd/>
              <a:tailEnd/>
            </a:ln>
          </p:spPr>
        </p:pic>
      </p:grpSp>
      <p:sp>
        <p:nvSpPr>
          <p:cNvPr id="9" name="Line 96"/>
          <p:cNvSpPr>
            <a:spLocks noChangeShapeType="1"/>
          </p:cNvSpPr>
          <p:nvPr userDrawn="1"/>
        </p:nvSpPr>
        <p:spPr bwMode="auto">
          <a:xfrm>
            <a:off x="838200" y="3429000"/>
            <a:ext cx="7467600" cy="0"/>
          </a:xfrm>
          <a:prstGeom prst="line">
            <a:avLst/>
          </a:prstGeom>
          <a:noFill/>
          <a:ln w="6350">
            <a:solidFill>
              <a:schemeClr val="tx1"/>
            </a:solidFill>
            <a:round/>
            <a:headEnd/>
            <a:tailEnd/>
          </a:ln>
        </p:spPr>
        <p:txBody>
          <a:bodyPr wrap="none" anchor="ctr"/>
          <a:lstStyle/>
          <a:p>
            <a:pPr>
              <a:defRPr/>
            </a:pPr>
            <a:endParaRPr lang="zh-TW" altLang="en-US">
              <a:latin typeface="Arial" charset="0"/>
              <a:ea typeface="ＭＳ Ｐゴシック" pitchFamily="1" charset="-128"/>
            </a:endParaRPr>
          </a:p>
        </p:txBody>
      </p:sp>
      <p:pic>
        <p:nvPicPr>
          <p:cNvPr id="10" name="Picture 99" descr="標準字-淺金白英"/>
          <p:cNvPicPr>
            <a:picLocks noChangeAspect="1" noChangeArrowheads="1"/>
          </p:cNvPicPr>
          <p:nvPr userDrawn="1"/>
        </p:nvPicPr>
        <p:blipFill>
          <a:blip r:embed="rId3" cstate="print"/>
          <a:srcRect/>
          <a:stretch>
            <a:fillRect/>
          </a:stretch>
        </p:blipFill>
        <p:spPr bwMode="auto">
          <a:xfrm>
            <a:off x="6553200" y="5943600"/>
            <a:ext cx="2373313" cy="611188"/>
          </a:xfrm>
          <a:prstGeom prst="rect">
            <a:avLst/>
          </a:prstGeom>
          <a:noFill/>
          <a:ln w="9525">
            <a:noFill/>
            <a:miter lim="800000"/>
            <a:headEnd/>
            <a:tailEnd/>
          </a:ln>
        </p:spPr>
      </p:pic>
      <p:sp>
        <p:nvSpPr>
          <p:cNvPr id="111719" name="Rectangle 103"/>
          <p:cNvSpPr>
            <a:spLocks noGrp="1" noChangeArrowheads="1"/>
          </p:cNvSpPr>
          <p:nvPr>
            <p:ph type="ctrTitle" sz="quarter"/>
          </p:nvPr>
        </p:nvSpPr>
        <p:spPr>
          <a:xfrm>
            <a:off x="685800" y="2209800"/>
            <a:ext cx="7772400" cy="1081088"/>
          </a:xfrm>
        </p:spPr>
        <p:txBody>
          <a:bodyPr/>
          <a:lstStyle>
            <a:lvl1pPr algn="ctr">
              <a:defRPr/>
            </a:lvl1pPr>
          </a:lstStyle>
          <a:p>
            <a:r>
              <a:rPr lang="en-US" altLang="zh-TW"/>
              <a:t>Click to edit Master title style</a:t>
            </a:r>
          </a:p>
        </p:txBody>
      </p:sp>
      <p:sp>
        <p:nvSpPr>
          <p:cNvPr id="111720" name="Rectangle 104"/>
          <p:cNvSpPr>
            <a:spLocks noGrp="1" noChangeArrowheads="1"/>
          </p:cNvSpPr>
          <p:nvPr>
            <p:ph type="subTitle" sz="quarter" idx="1"/>
          </p:nvPr>
        </p:nvSpPr>
        <p:spPr>
          <a:xfrm>
            <a:off x="838200" y="3622675"/>
            <a:ext cx="7467600" cy="2244725"/>
          </a:xfrm>
        </p:spPr>
        <p:txBody>
          <a:bodyPr/>
          <a:lstStyle>
            <a:lvl1pPr marL="0" indent="0" algn="ctr">
              <a:buFont typeface="Wingdings" pitchFamily="2" charset="2"/>
              <a:buNone/>
              <a:defRPr/>
            </a:lvl1pPr>
          </a:lstStyle>
          <a:p>
            <a:r>
              <a:rPr lang="en-US" altLang="zh-TW"/>
              <a:t>Click to edit Master subtitle style</a:t>
            </a:r>
          </a:p>
        </p:txBody>
      </p:sp>
      <p:sp>
        <p:nvSpPr>
          <p:cNvPr id="11" name="Rectangle 100"/>
          <p:cNvSpPr>
            <a:spLocks noGrp="1" noChangeArrowheads="1"/>
          </p:cNvSpPr>
          <p:nvPr>
            <p:ph type="dt" sz="quarter" idx="10"/>
          </p:nvPr>
        </p:nvSpPr>
        <p:spPr>
          <a:xfrm>
            <a:off x="685800" y="6248400"/>
            <a:ext cx="1905000" cy="457200"/>
          </a:xfrm>
        </p:spPr>
        <p:txBody>
          <a:bodyPr/>
          <a:lstStyle>
            <a:lvl1pPr>
              <a:defRPr/>
            </a:lvl1pPr>
          </a:lstStyle>
          <a:p>
            <a:pPr>
              <a:defRPr/>
            </a:pPr>
            <a:endParaRPr lang="en-US" altLang="zh-TW" dirty="0"/>
          </a:p>
        </p:txBody>
      </p:sp>
      <p:sp>
        <p:nvSpPr>
          <p:cNvPr id="12" name="Rectangle 101"/>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zh-TW" dirty="0"/>
          </a:p>
        </p:txBody>
      </p:sp>
      <p:sp>
        <p:nvSpPr>
          <p:cNvPr id="13" name="Rectangle 102"/>
          <p:cNvSpPr>
            <a:spLocks noGrp="1" noChangeArrowheads="1"/>
          </p:cNvSpPr>
          <p:nvPr>
            <p:ph type="sldNum" sz="quarter" idx="12"/>
          </p:nvPr>
        </p:nvSpPr>
        <p:spPr>
          <a:xfrm>
            <a:off x="6553200" y="6248400"/>
            <a:ext cx="1905000" cy="457200"/>
          </a:xfrm>
        </p:spPr>
        <p:txBody>
          <a:bodyPr/>
          <a:lstStyle>
            <a:lvl1pPr>
              <a:defRPr/>
            </a:lvl1pPr>
          </a:lstStyle>
          <a:p>
            <a:pPr>
              <a:defRPr/>
            </a:pPr>
            <a:fld id="{905678B1-A714-48B5-A32E-D1E382CA3FB7}" type="slidenum">
              <a:rPr lang="en-US" altLang="zh-TW"/>
              <a:pPr>
                <a:defRPr/>
              </a:pPr>
              <a:t>‹#›</a:t>
            </a:fld>
            <a:endParaRPr lang="en-US" altLang="zh-T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96"/>
          <p:cNvSpPr>
            <a:spLocks noGrp="1" noChangeArrowheads="1"/>
          </p:cNvSpPr>
          <p:nvPr>
            <p:ph type="sldNum" sz="quarter" idx="12"/>
          </p:nvPr>
        </p:nvSpPr>
        <p:spPr>
          <a:ln/>
        </p:spPr>
        <p:txBody>
          <a:bodyPr/>
          <a:lstStyle>
            <a:lvl1pPr>
              <a:defRPr/>
            </a:lvl1pPr>
          </a:lstStyle>
          <a:p>
            <a:pPr>
              <a:defRPr/>
            </a:pPr>
            <a:fld id="{2A2139D5-7210-4FC8-A0E6-91D7EFF546BA}" type="slidenum">
              <a:rPr lang="en-US" altLang="zh-TW"/>
              <a:pPr>
                <a:defRPr/>
              </a:pPr>
              <a:t>‹#›</a:t>
            </a:fld>
            <a:endParaRPr lang="en-US" altLang="zh-T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497638" y="533400"/>
            <a:ext cx="2036762" cy="55626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82588" y="533400"/>
            <a:ext cx="5962650" cy="55626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96"/>
          <p:cNvSpPr>
            <a:spLocks noGrp="1" noChangeArrowheads="1"/>
          </p:cNvSpPr>
          <p:nvPr>
            <p:ph type="sldNum" sz="quarter" idx="12"/>
          </p:nvPr>
        </p:nvSpPr>
        <p:spPr>
          <a:ln/>
        </p:spPr>
        <p:txBody>
          <a:bodyPr/>
          <a:lstStyle>
            <a:lvl1pPr>
              <a:defRPr/>
            </a:lvl1pPr>
          </a:lstStyle>
          <a:p>
            <a:pPr>
              <a:defRPr/>
            </a:pPr>
            <a:fld id="{F96A771D-E61D-415C-8172-2C8C90FEBE59}" type="slidenum">
              <a:rPr lang="en-US" altLang="zh-TW"/>
              <a:pPr>
                <a:defRPr/>
              </a:pPr>
              <a:t>‹#›</a:t>
            </a:fld>
            <a:endParaRPr lang="en-US" altLang="zh-T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96"/>
          <p:cNvSpPr>
            <a:spLocks noGrp="1" noChangeArrowheads="1"/>
          </p:cNvSpPr>
          <p:nvPr>
            <p:ph type="sldNum" sz="quarter" idx="12"/>
          </p:nvPr>
        </p:nvSpPr>
        <p:spPr>
          <a:ln/>
        </p:spPr>
        <p:txBody>
          <a:bodyPr/>
          <a:lstStyle>
            <a:lvl1pPr>
              <a:defRPr/>
            </a:lvl1pPr>
          </a:lstStyle>
          <a:p>
            <a:pPr>
              <a:defRPr/>
            </a:pPr>
            <a:fld id="{691453C1-780F-4F01-A382-D681A8E745DC}" type="slidenum">
              <a:rPr lang="en-US" altLang="zh-TW"/>
              <a:pPr>
                <a:defRPr/>
              </a:pPr>
              <a:t>‹#›</a:t>
            </a:fld>
            <a:endParaRPr lang="en-US" altLang="zh-T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5"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6" name="Rectangle 96"/>
          <p:cNvSpPr>
            <a:spLocks noGrp="1" noChangeArrowheads="1"/>
          </p:cNvSpPr>
          <p:nvPr>
            <p:ph type="sldNum" sz="quarter" idx="12"/>
          </p:nvPr>
        </p:nvSpPr>
        <p:spPr>
          <a:ln/>
        </p:spPr>
        <p:txBody>
          <a:bodyPr/>
          <a:lstStyle>
            <a:lvl1pPr>
              <a:defRPr/>
            </a:lvl1pPr>
          </a:lstStyle>
          <a:p>
            <a:pPr>
              <a:defRPr/>
            </a:pPr>
            <a:fld id="{333960BA-9DEF-4CED-BED2-78E626AD3AE1}" type="slidenum">
              <a:rPr lang="en-US" altLang="zh-TW"/>
              <a:pPr>
                <a:defRPr/>
              </a:pPr>
              <a:t>‹#›</a:t>
            </a:fld>
            <a:endParaRPr lang="en-US" altLang="zh-T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2386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5453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96"/>
          <p:cNvSpPr>
            <a:spLocks noGrp="1" noChangeArrowheads="1"/>
          </p:cNvSpPr>
          <p:nvPr>
            <p:ph type="sldNum" sz="quarter" idx="12"/>
          </p:nvPr>
        </p:nvSpPr>
        <p:spPr>
          <a:ln/>
        </p:spPr>
        <p:txBody>
          <a:bodyPr/>
          <a:lstStyle>
            <a:lvl1pPr>
              <a:defRPr/>
            </a:lvl1pPr>
          </a:lstStyle>
          <a:p>
            <a:pPr>
              <a:defRPr/>
            </a:pPr>
            <a:fld id="{F853A1B3-05DD-4A21-9AD1-C30049A234E8}" type="slidenum">
              <a:rPr lang="en-US" altLang="zh-TW"/>
              <a:pPr>
                <a:defRPr/>
              </a:pPr>
              <a:t>‹#›</a:t>
            </a:fld>
            <a:endParaRPr lang="en-US" altLang="zh-T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8"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9" name="Rectangle 96"/>
          <p:cNvSpPr>
            <a:spLocks noGrp="1" noChangeArrowheads="1"/>
          </p:cNvSpPr>
          <p:nvPr>
            <p:ph type="sldNum" sz="quarter" idx="12"/>
          </p:nvPr>
        </p:nvSpPr>
        <p:spPr>
          <a:ln/>
        </p:spPr>
        <p:txBody>
          <a:bodyPr/>
          <a:lstStyle>
            <a:lvl1pPr>
              <a:defRPr/>
            </a:lvl1pPr>
          </a:lstStyle>
          <a:p>
            <a:pPr>
              <a:defRPr/>
            </a:pPr>
            <a:fld id="{55D62031-4384-4F52-84EE-4FBB07160A5B}" type="slidenum">
              <a:rPr lang="en-US" altLang="zh-TW"/>
              <a:pPr>
                <a:defRPr/>
              </a:pPr>
              <a:t>‹#›</a:t>
            </a:fld>
            <a:endParaRPr lang="en-US" altLang="zh-T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4"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5" name="Rectangle 96"/>
          <p:cNvSpPr>
            <a:spLocks noGrp="1" noChangeArrowheads="1"/>
          </p:cNvSpPr>
          <p:nvPr>
            <p:ph type="sldNum" sz="quarter" idx="12"/>
          </p:nvPr>
        </p:nvSpPr>
        <p:spPr>
          <a:ln/>
        </p:spPr>
        <p:txBody>
          <a:bodyPr/>
          <a:lstStyle>
            <a:lvl1pPr>
              <a:defRPr/>
            </a:lvl1pPr>
          </a:lstStyle>
          <a:p>
            <a:pPr>
              <a:defRPr/>
            </a:pPr>
            <a:fld id="{582B27FC-FCD0-496B-A968-E0F10DA880D6}" type="slidenum">
              <a:rPr lang="en-US" altLang="zh-TW"/>
              <a:pPr>
                <a:defRPr/>
              </a:pPr>
              <a:t>‹#›</a:t>
            </a:fld>
            <a:endParaRPr lang="en-US" altLang="zh-T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3"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4" name="Rectangle 96"/>
          <p:cNvSpPr>
            <a:spLocks noGrp="1" noChangeArrowheads="1"/>
          </p:cNvSpPr>
          <p:nvPr>
            <p:ph type="sldNum" sz="quarter" idx="12"/>
          </p:nvPr>
        </p:nvSpPr>
        <p:spPr>
          <a:ln/>
        </p:spPr>
        <p:txBody>
          <a:bodyPr/>
          <a:lstStyle>
            <a:lvl1pPr>
              <a:defRPr/>
            </a:lvl1pPr>
          </a:lstStyle>
          <a:p>
            <a:pPr>
              <a:defRPr/>
            </a:pPr>
            <a:fld id="{E5F3EBC8-1644-4D35-95F0-5226A305F64F}" type="slidenum">
              <a:rPr lang="en-US" altLang="zh-TW"/>
              <a:pPr>
                <a:defRPr/>
              </a:pPr>
              <a:t>‹#›</a:t>
            </a:fld>
            <a:endParaRPr lang="en-US" altLang="zh-T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96"/>
          <p:cNvSpPr>
            <a:spLocks noGrp="1" noChangeArrowheads="1"/>
          </p:cNvSpPr>
          <p:nvPr>
            <p:ph type="sldNum" sz="quarter" idx="12"/>
          </p:nvPr>
        </p:nvSpPr>
        <p:spPr>
          <a:ln/>
        </p:spPr>
        <p:txBody>
          <a:bodyPr/>
          <a:lstStyle>
            <a:lvl1pPr>
              <a:defRPr/>
            </a:lvl1pPr>
          </a:lstStyle>
          <a:p>
            <a:pPr>
              <a:defRPr/>
            </a:pPr>
            <a:fld id="{7902A8A1-8E82-4F39-8EE9-70D365C14978}" type="slidenum">
              <a:rPr lang="en-US" altLang="zh-TW"/>
              <a:pPr>
                <a:defRPr/>
              </a:pPr>
              <a:t>‹#›</a:t>
            </a:fld>
            <a:endParaRPr lang="en-US" altLang="zh-T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94"/>
          <p:cNvSpPr>
            <a:spLocks noGrp="1" noChangeArrowheads="1"/>
          </p:cNvSpPr>
          <p:nvPr>
            <p:ph type="dt" sz="half" idx="10"/>
          </p:nvPr>
        </p:nvSpPr>
        <p:spPr>
          <a:ln/>
        </p:spPr>
        <p:txBody>
          <a:bodyPr/>
          <a:lstStyle>
            <a:lvl1pPr>
              <a:defRPr/>
            </a:lvl1pPr>
          </a:lstStyle>
          <a:p>
            <a:pPr>
              <a:defRPr/>
            </a:pPr>
            <a:endParaRPr lang="en-US" altLang="zh-TW" dirty="0"/>
          </a:p>
        </p:txBody>
      </p:sp>
      <p:sp>
        <p:nvSpPr>
          <p:cNvPr id="6" name="Rectangle 95"/>
          <p:cNvSpPr>
            <a:spLocks noGrp="1" noChangeArrowheads="1"/>
          </p:cNvSpPr>
          <p:nvPr>
            <p:ph type="ftr" sz="quarter" idx="11"/>
          </p:nvPr>
        </p:nvSpPr>
        <p:spPr>
          <a:ln/>
        </p:spPr>
        <p:txBody>
          <a:bodyPr/>
          <a:lstStyle>
            <a:lvl1pPr>
              <a:defRPr/>
            </a:lvl1pPr>
          </a:lstStyle>
          <a:p>
            <a:pPr>
              <a:defRPr/>
            </a:pPr>
            <a:endParaRPr lang="en-US" altLang="zh-TW" dirty="0"/>
          </a:p>
        </p:txBody>
      </p:sp>
      <p:sp>
        <p:nvSpPr>
          <p:cNvPr id="7" name="Rectangle 96"/>
          <p:cNvSpPr>
            <a:spLocks noGrp="1" noChangeArrowheads="1"/>
          </p:cNvSpPr>
          <p:nvPr>
            <p:ph type="sldNum" sz="quarter" idx="12"/>
          </p:nvPr>
        </p:nvSpPr>
        <p:spPr>
          <a:ln/>
        </p:spPr>
        <p:txBody>
          <a:bodyPr/>
          <a:lstStyle>
            <a:lvl1pPr>
              <a:defRPr/>
            </a:lvl1pPr>
          </a:lstStyle>
          <a:p>
            <a:pPr>
              <a:defRPr/>
            </a:pPr>
            <a:fld id="{B1262030-BD8D-412E-A6C8-8E536D4B1C32}" type="slidenum">
              <a:rPr lang="en-US" altLang="zh-TW"/>
              <a:pPr>
                <a:defRPr/>
              </a:pPr>
              <a:t>‹#›</a:t>
            </a:fld>
            <a:endParaRPr lang="en-US" altLang="zh-T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664" name="Rectangle 72"/>
          <p:cNvSpPr>
            <a:spLocks noChangeArrowheads="1"/>
          </p:cNvSpPr>
          <p:nvPr userDrawn="1"/>
        </p:nvSpPr>
        <p:spPr bwMode="auto">
          <a:xfrm>
            <a:off x="0" y="0"/>
            <a:ext cx="9144000" cy="685800"/>
          </a:xfrm>
          <a:prstGeom prst="rect">
            <a:avLst/>
          </a:prstGeom>
          <a:gradFill rotWithShape="0">
            <a:gsLst>
              <a:gs pos="0">
                <a:schemeClr val="hlink"/>
              </a:gs>
              <a:gs pos="50000">
                <a:schemeClr val="folHlink"/>
              </a:gs>
              <a:gs pos="100000">
                <a:schemeClr val="hlink"/>
              </a:gs>
            </a:gsLst>
            <a:lin ang="18900000" scaled="1"/>
          </a:gradFill>
          <a:ln w="9525">
            <a:noFill/>
            <a:miter lim="800000"/>
            <a:headEnd/>
            <a:tailEnd/>
          </a:ln>
          <a:effectLst/>
        </p:spPr>
        <p:txBody>
          <a:bodyPr wrap="none" anchor="ctr"/>
          <a:lstStyle/>
          <a:p>
            <a:pPr>
              <a:defRPr/>
            </a:pPr>
            <a:endParaRPr lang="zh-TW" altLang="en-US">
              <a:latin typeface="Arial" charset="0"/>
            </a:endParaRPr>
          </a:p>
        </p:txBody>
      </p:sp>
      <p:sp>
        <p:nvSpPr>
          <p:cNvPr id="110673" name="Oval 81"/>
          <p:cNvSpPr>
            <a:spLocks noChangeArrowheads="1"/>
          </p:cNvSpPr>
          <p:nvPr userDrawn="1"/>
        </p:nvSpPr>
        <p:spPr bwMode="auto">
          <a:xfrm>
            <a:off x="7924800" y="152400"/>
            <a:ext cx="990600" cy="990600"/>
          </a:xfrm>
          <a:prstGeom prst="ellipse">
            <a:avLst/>
          </a:prstGeom>
          <a:solidFill>
            <a:schemeClr val="bg1"/>
          </a:solidFill>
          <a:ln w="9525">
            <a:noFill/>
            <a:round/>
            <a:headEnd/>
            <a:tailEnd/>
          </a:ln>
        </p:spPr>
        <p:txBody>
          <a:bodyPr wrap="none" anchor="ctr"/>
          <a:lstStyle/>
          <a:p>
            <a:pPr>
              <a:defRPr/>
            </a:pPr>
            <a:endParaRPr lang="zh-TW" altLang="en-US">
              <a:latin typeface="Arial" charset="0"/>
            </a:endParaRPr>
          </a:p>
        </p:txBody>
      </p:sp>
      <p:pic>
        <p:nvPicPr>
          <p:cNvPr id="1028" name="Picture 82" descr="北醫logo"/>
          <p:cNvPicPr>
            <a:picLocks noChangeAspect="1" noChangeArrowheads="1"/>
          </p:cNvPicPr>
          <p:nvPr userDrawn="1"/>
        </p:nvPicPr>
        <p:blipFill>
          <a:blip r:embed="rId13" cstate="print"/>
          <a:srcRect/>
          <a:stretch>
            <a:fillRect/>
          </a:stretch>
        </p:blipFill>
        <p:spPr bwMode="auto">
          <a:xfrm>
            <a:off x="8015288" y="215900"/>
            <a:ext cx="809625" cy="863600"/>
          </a:xfrm>
          <a:prstGeom prst="rect">
            <a:avLst/>
          </a:prstGeom>
          <a:noFill/>
          <a:ln w="9525">
            <a:noFill/>
            <a:miter lim="800000"/>
            <a:headEnd/>
            <a:tailEnd/>
          </a:ln>
        </p:spPr>
      </p:pic>
      <p:pic>
        <p:nvPicPr>
          <p:cNvPr id="1029" name="Picture 92" descr="標準字-淺金"/>
          <p:cNvPicPr>
            <a:picLocks noChangeAspect="1" noChangeArrowheads="1"/>
          </p:cNvPicPr>
          <p:nvPr userDrawn="1"/>
        </p:nvPicPr>
        <p:blipFill>
          <a:blip r:embed="rId14" cstate="print">
            <a:lum bright="10000"/>
          </a:blip>
          <a:srcRect/>
          <a:stretch>
            <a:fillRect/>
          </a:stretch>
        </p:blipFill>
        <p:spPr bwMode="auto">
          <a:xfrm>
            <a:off x="381000" y="177800"/>
            <a:ext cx="1676400" cy="431800"/>
          </a:xfrm>
          <a:prstGeom prst="rect">
            <a:avLst/>
          </a:prstGeom>
          <a:noFill/>
          <a:ln w="9525">
            <a:noFill/>
            <a:miter lim="800000"/>
            <a:headEnd/>
            <a:tailEnd/>
          </a:ln>
        </p:spPr>
      </p:pic>
      <p:sp>
        <p:nvSpPr>
          <p:cNvPr id="1030" name="Rectangle 93"/>
          <p:cNvSpPr>
            <a:spLocks noGrp="1" noChangeArrowheads="1"/>
          </p:cNvSpPr>
          <p:nvPr>
            <p:ph type="body" idx="1"/>
          </p:nvPr>
        </p:nvSpPr>
        <p:spPr bwMode="auto">
          <a:xfrm>
            <a:off x="42386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110686" name="Rectangle 94"/>
          <p:cNvSpPr>
            <a:spLocks noGrp="1" noChangeArrowheads="1"/>
          </p:cNvSpPr>
          <p:nvPr>
            <p:ph type="dt" sz="half" idx="2"/>
          </p:nvPr>
        </p:nvSpPr>
        <p:spPr bwMode="auto">
          <a:xfrm>
            <a:off x="11525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mn-lt"/>
                <a:ea typeface="新細明體" pitchFamily="18" charset="-120"/>
              </a:defRPr>
            </a:lvl1pPr>
          </a:lstStyle>
          <a:p>
            <a:pPr>
              <a:defRPr/>
            </a:pPr>
            <a:endParaRPr lang="en-US" altLang="zh-TW" dirty="0"/>
          </a:p>
        </p:txBody>
      </p:sp>
      <p:sp>
        <p:nvSpPr>
          <p:cNvPr id="110687" name="Rectangle 95"/>
          <p:cNvSpPr>
            <a:spLocks noGrp="1" noChangeArrowheads="1"/>
          </p:cNvSpPr>
          <p:nvPr>
            <p:ph type="ftr" sz="quarter" idx="3"/>
          </p:nvPr>
        </p:nvSpPr>
        <p:spPr bwMode="auto">
          <a:xfrm>
            <a:off x="3590925" y="6286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mn-lt"/>
                <a:ea typeface="新細明體" pitchFamily="18" charset="-120"/>
              </a:defRPr>
            </a:lvl1pPr>
          </a:lstStyle>
          <a:p>
            <a:pPr>
              <a:defRPr/>
            </a:pPr>
            <a:endParaRPr lang="en-US" altLang="zh-TW" dirty="0"/>
          </a:p>
        </p:txBody>
      </p:sp>
      <p:sp>
        <p:nvSpPr>
          <p:cNvPr id="110688" name="Rectangle 96"/>
          <p:cNvSpPr>
            <a:spLocks noGrp="1" noChangeArrowheads="1"/>
          </p:cNvSpPr>
          <p:nvPr>
            <p:ph type="sldNum" sz="quarter" idx="4"/>
          </p:nvPr>
        </p:nvSpPr>
        <p:spPr bwMode="auto">
          <a:xfrm>
            <a:off x="7019925" y="6286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atin typeface="+mn-lt"/>
                <a:ea typeface="新細明體" pitchFamily="18" charset="-120"/>
              </a:defRPr>
            </a:lvl1pPr>
          </a:lstStyle>
          <a:p>
            <a:pPr>
              <a:defRPr/>
            </a:pPr>
            <a:fld id="{749D5C9B-E903-4B20-A8C9-329ACD981877}" type="slidenum">
              <a:rPr lang="en-US" altLang="zh-TW"/>
              <a:pPr>
                <a:defRPr/>
              </a:pPr>
              <a:t>‹#›</a:t>
            </a:fld>
            <a:endParaRPr lang="en-US" altLang="zh-TW" dirty="0"/>
          </a:p>
        </p:txBody>
      </p:sp>
      <p:sp>
        <p:nvSpPr>
          <p:cNvPr id="1034" name="Rectangle 97"/>
          <p:cNvSpPr>
            <a:spLocks noGrp="1" noChangeArrowheads="1"/>
          </p:cNvSpPr>
          <p:nvPr>
            <p:ph type="title"/>
          </p:nvPr>
        </p:nvSpPr>
        <p:spPr bwMode="auto">
          <a:xfrm>
            <a:off x="382588" y="533400"/>
            <a:ext cx="7324725" cy="10906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zh-TW" smtClean="0"/>
              <a:t>Click to edit Master title style</a:t>
            </a:r>
          </a:p>
        </p:txBody>
      </p:sp>
      <p:pic>
        <p:nvPicPr>
          <p:cNvPr id="1035" name="Picture 98" descr="標語-白"/>
          <p:cNvPicPr>
            <a:picLocks noChangeAspect="1" noChangeArrowheads="1"/>
          </p:cNvPicPr>
          <p:nvPr userDrawn="1"/>
        </p:nvPicPr>
        <p:blipFill>
          <a:blip r:embed="rId15" cstate="print"/>
          <a:srcRect/>
          <a:stretch>
            <a:fillRect/>
          </a:stretch>
        </p:blipFill>
        <p:spPr bwMode="auto">
          <a:xfrm>
            <a:off x="5486400" y="484188"/>
            <a:ext cx="2362200" cy="161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7"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Helvetica" pitchFamily="1" charset="0"/>
        </a:defRPr>
      </a:lvl2pPr>
      <a:lvl3pPr algn="l" rtl="0" eaLnBrk="0" fontAlgn="base" hangingPunct="0">
        <a:spcBef>
          <a:spcPct val="0"/>
        </a:spcBef>
        <a:spcAft>
          <a:spcPct val="0"/>
        </a:spcAft>
        <a:defRPr sz="4400">
          <a:solidFill>
            <a:schemeClr val="tx2"/>
          </a:solidFill>
          <a:latin typeface="Helvetica" pitchFamily="1" charset="0"/>
        </a:defRPr>
      </a:lvl3pPr>
      <a:lvl4pPr algn="l" rtl="0" eaLnBrk="0" fontAlgn="base" hangingPunct="0">
        <a:spcBef>
          <a:spcPct val="0"/>
        </a:spcBef>
        <a:spcAft>
          <a:spcPct val="0"/>
        </a:spcAft>
        <a:defRPr sz="4400">
          <a:solidFill>
            <a:schemeClr val="tx2"/>
          </a:solidFill>
          <a:latin typeface="Helvetica" pitchFamily="1" charset="0"/>
        </a:defRPr>
      </a:lvl4pPr>
      <a:lvl5pPr algn="l" rtl="0" eaLnBrk="0" fontAlgn="base" hangingPunct="0">
        <a:spcBef>
          <a:spcPct val="0"/>
        </a:spcBef>
        <a:spcAft>
          <a:spcPct val="0"/>
        </a:spcAft>
        <a:defRPr sz="4400">
          <a:solidFill>
            <a:schemeClr val="tx2"/>
          </a:solidFill>
          <a:latin typeface="Helvetica" pitchFamily="1" charset="0"/>
        </a:defRPr>
      </a:lvl5pPr>
      <a:lvl6pPr marL="457200" algn="l" rtl="0" fontAlgn="base">
        <a:spcBef>
          <a:spcPct val="0"/>
        </a:spcBef>
        <a:spcAft>
          <a:spcPct val="0"/>
        </a:spcAft>
        <a:defRPr sz="4400">
          <a:solidFill>
            <a:schemeClr val="tx2"/>
          </a:solidFill>
          <a:latin typeface="Helvetica" pitchFamily="1" charset="0"/>
        </a:defRPr>
      </a:lvl6pPr>
      <a:lvl7pPr marL="914400" algn="l" rtl="0" fontAlgn="base">
        <a:spcBef>
          <a:spcPct val="0"/>
        </a:spcBef>
        <a:spcAft>
          <a:spcPct val="0"/>
        </a:spcAft>
        <a:defRPr sz="4400">
          <a:solidFill>
            <a:schemeClr val="tx2"/>
          </a:solidFill>
          <a:latin typeface="Helvetica" pitchFamily="1" charset="0"/>
        </a:defRPr>
      </a:lvl7pPr>
      <a:lvl8pPr marL="1371600" algn="l" rtl="0" fontAlgn="base">
        <a:spcBef>
          <a:spcPct val="0"/>
        </a:spcBef>
        <a:spcAft>
          <a:spcPct val="0"/>
        </a:spcAft>
        <a:defRPr sz="4400">
          <a:solidFill>
            <a:schemeClr val="tx2"/>
          </a:solidFill>
          <a:latin typeface="Helvetica" pitchFamily="1" charset="0"/>
        </a:defRPr>
      </a:lvl8pPr>
      <a:lvl9pPr marL="1828800" algn="l" rtl="0" fontAlgn="base">
        <a:spcBef>
          <a:spcPct val="0"/>
        </a:spcBef>
        <a:spcAft>
          <a:spcPct val="0"/>
        </a:spcAft>
        <a:defRPr sz="4400">
          <a:solidFill>
            <a:schemeClr val="tx2"/>
          </a:solidFill>
          <a:latin typeface="Helvetica" pitchFamily="1"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fontAlgn="base">
        <a:spcBef>
          <a:spcPct val="20000"/>
        </a:spcBef>
        <a:spcAft>
          <a:spcPct val="0"/>
        </a:spcAft>
        <a:buClr>
          <a:schemeClr val="tx1"/>
        </a:buClr>
        <a:buSzPct val="85000"/>
        <a:buChar char="•"/>
        <a:defRPr sz="2000">
          <a:solidFill>
            <a:schemeClr val="tx1"/>
          </a:solidFill>
          <a:latin typeface="+mn-lt"/>
        </a:defRPr>
      </a:lvl6pPr>
      <a:lvl7pPr marL="2971800" indent="-228600" algn="l" rtl="0" fontAlgn="base">
        <a:spcBef>
          <a:spcPct val="20000"/>
        </a:spcBef>
        <a:spcAft>
          <a:spcPct val="0"/>
        </a:spcAft>
        <a:buClr>
          <a:schemeClr val="tx1"/>
        </a:buClr>
        <a:buSzPct val="85000"/>
        <a:buChar char="•"/>
        <a:defRPr sz="2000">
          <a:solidFill>
            <a:schemeClr val="tx1"/>
          </a:solidFill>
          <a:latin typeface="+mn-lt"/>
        </a:defRPr>
      </a:lvl7pPr>
      <a:lvl8pPr marL="3429000" indent="-228600" algn="l" rtl="0" fontAlgn="base">
        <a:spcBef>
          <a:spcPct val="20000"/>
        </a:spcBef>
        <a:spcAft>
          <a:spcPct val="0"/>
        </a:spcAft>
        <a:buClr>
          <a:schemeClr val="tx1"/>
        </a:buClr>
        <a:buSzPct val="85000"/>
        <a:buChar char="•"/>
        <a:defRPr sz="2000">
          <a:solidFill>
            <a:schemeClr val="tx1"/>
          </a:solidFill>
          <a:latin typeface="+mn-lt"/>
        </a:defRPr>
      </a:lvl8pPr>
      <a:lvl9pPr marL="3886200" indent="-228600" algn="l" rtl="0" fontAlgn="base">
        <a:spcBef>
          <a:spcPct val="20000"/>
        </a:spcBef>
        <a:spcAft>
          <a:spcPct val="0"/>
        </a:spcAft>
        <a:buClr>
          <a:schemeClr val="tx1"/>
        </a:buClr>
        <a:buSzPct val="85000"/>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7907338" y="4284663"/>
            <a:ext cx="184150" cy="457200"/>
          </a:xfrm>
          <a:prstGeom prst="rect">
            <a:avLst/>
          </a:prstGeom>
          <a:noFill/>
          <a:ln w="9525">
            <a:noFill/>
            <a:miter lim="800000"/>
            <a:headEnd/>
            <a:tailEnd/>
          </a:ln>
        </p:spPr>
        <p:txBody>
          <a:bodyPr wrap="none">
            <a:spAutoFit/>
          </a:bodyPr>
          <a:lstStyle/>
          <a:p>
            <a:endParaRPr lang="en-US" altLang="zh-TW" dirty="0"/>
          </a:p>
        </p:txBody>
      </p:sp>
      <p:sp>
        <p:nvSpPr>
          <p:cNvPr id="4099" name="文字方塊 3"/>
          <p:cNvSpPr txBox="1">
            <a:spLocks noChangeArrowheads="1"/>
          </p:cNvSpPr>
          <p:nvPr/>
        </p:nvSpPr>
        <p:spPr bwMode="auto">
          <a:xfrm>
            <a:off x="1" y="4293096"/>
            <a:ext cx="9143999" cy="1338828"/>
          </a:xfrm>
          <a:prstGeom prst="rect">
            <a:avLst/>
          </a:prstGeom>
          <a:noFill/>
          <a:ln w="9525">
            <a:noFill/>
            <a:miter lim="800000"/>
            <a:headEnd/>
            <a:tailEnd/>
          </a:ln>
        </p:spPr>
        <p:txBody>
          <a:bodyPr wrap="square">
            <a:spAutoFit/>
          </a:bodyPr>
          <a:lstStyle/>
          <a:p>
            <a:pPr algn="ctr">
              <a:lnSpc>
                <a:spcPct val="150000"/>
              </a:lnSpc>
            </a:pPr>
            <a:r>
              <a:rPr lang="zh-TW" altLang="en-US" sz="1800" dirty="0" smtClean="0">
                <a:solidFill>
                  <a:srgbClr val="381900"/>
                </a:solidFill>
                <a:latin typeface="標楷體" pitchFamily="65" charset="-120"/>
                <a:ea typeface="標楷體" pitchFamily="65" charset="-120"/>
              </a:rPr>
              <a:t>臺北醫學大學醫學系副系主任</a:t>
            </a:r>
            <a:endParaRPr lang="en-US" altLang="zh-TW" sz="1800" dirty="0" smtClean="0">
              <a:solidFill>
                <a:srgbClr val="381900"/>
              </a:solidFill>
              <a:latin typeface="標楷體" pitchFamily="65" charset="-120"/>
              <a:ea typeface="標楷體" pitchFamily="65" charset="-120"/>
            </a:endParaRPr>
          </a:p>
          <a:p>
            <a:pPr algn="ctr">
              <a:lnSpc>
                <a:spcPct val="150000"/>
              </a:lnSpc>
            </a:pPr>
            <a:r>
              <a:rPr lang="zh-TW" altLang="en-US" sz="1800" dirty="0" smtClean="0">
                <a:solidFill>
                  <a:srgbClr val="381900"/>
                </a:solidFill>
                <a:latin typeface="標楷體" pitchFamily="65" charset="-120"/>
                <a:ea typeface="標楷體" pitchFamily="65" charset="-120"/>
              </a:rPr>
              <a:t>臺北醫</a:t>
            </a:r>
            <a:r>
              <a:rPr lang="zh-TW" altLang="en-US" sz="1800" dirty="0">
                <a:solidFill>
                  <a:srgbClr val="381900"/>
                </a:solidFill>
                <a:latin typeface="標楷體" pitchFamily="65" charset="-120"/>
                <a:ea typeface="標楷體" pitchFamily="65" charset="-120"/>
              </a:rPr>
              <a:t>學大學醫學系生化</a:t>
            </a:r>
            <a:r>
              <a:rPr lang="zh-TW" altLang="en-US" sz="1800" dirty="0" smtClean="0">
                <a:solidFill>
                  <a:srgbClr val="381900"/>
                </a:solidFill>
                <a:latin typeface="標楷體" pitchFamily="65" charset="-120"/>
                <a:ea typeface="標楷體" pitchFamily="65" charset="-120"/>
              </a:rPr>
              <a:t>學科</a:t>
            </a:r>
            <a:r>
              <a:rPr lang="en-US" altLang="zh-TW" sz="1800" dirty="0" smtClean="0">
                <a:solidFill>
                  <a:srgbClr val="381900"/>
                </a:solidFill>
                <a:latin typeface="標楷體" pitchFamily="65" charset="-120"/>
                <a:ea typeface="標楷體" pitchFamily="65" charset="-120"/>
              </a:rPr>
              <a:t>/</a:t>
            </a:r>
            <a:r>
              <a:rPr lang="zh-TW" altLang="en-US" sz="1800" dirty="0" smtClean="0">
                <a:solidFill>
                  <a:srgbClr val="381900"/>
                </a:solidFill>
                <a:latin typeface="標楷體" pitchFamily="65" charset="-120"/>
                <a:ea typeface="標楷體" pitchFamily="65" charset="-120"/>
              </a:rPr>
              <a:t>醫學科學研究所</a:t>
            </a:r>
            <a:endParaRPr lang="en-US" altLang="zh-TW" sz="1800" dirty="0">
              <a:solidFill>
                <a:srgbClr val="381900"/>
              </a:solidFill>
              <a:latin typeface="標楷體" pitchFamily="65" charset="-120"/>
              <a:ea typeface="標楷體" pitchFamily="65" charset="-120"/>
            </a:endParaRPr>
          </a:p>
          <a:p>
            <a:pPr algn="ctr">
              <a:lnSpc>
                <a:spcPct val="150000"/>
              </a:lnSpc>
            </a:pPr>
            <a:r>
              <a:rPr lang="zh-TW" altLang="en-US" sz="1800" dirty="0">
                <a:solidFill>
                  <a:srgbClr val="381900"/>
                </a:solidFill>
                <a:latin typeface="標楷體" pitchFamily="65" charset="-120"/>
                <a:ea typeface="標楷體" pitchFamily="65" charset="-120"/>
              </a:rPr>
              <a:t>吳瑞裕 </a:t>
            </a:r>
            <a:r>
              <a:rPr lang="zh-TW" altLang="en-US" sz="1800" dirty="0" smtClean="0">
                <a:solidFill>
                  <a:srgbClr val="381900"/>
                </a:solidFill>
                <a:latin typeface="標楷體" pitchFamily="65" charset="-120"/>
                <a:ea typeface="標楷體" pitchFamily="65" charset="-120"/>
              </a:rPr>
              <a:t>副教授</a:t>
            </a:r>
            <a:endParaRPr lang="zh-TW" altLang="en-US" sz="1800" dirty="0">
              <a:solidFill>
                <a:srgbClr val="381900"/>
              </a:solidFill>
              <a:latin typeface="標楷體" pitchFamily="65" charset="-120"/>
              <a:ea typeface="標楷體" pitchFamily="65" charset="-120"/>
            </a:endParaRPr>
          </a:p>
        </p:txBody>
      </p:sp>
      <p:sp>
        <p:nvSpPr>
          <p:cNvPr id="4100" name="矩形 3"/>
          <p:cNvSpPr>
            <a:spLocks noChangeArrowheads="1"/>
          </p:cNvSpPr>
          <p:nvPr/>
        </p:nvSpPr>
        <p:spPr bwMode="auto">
          <a:xfrm>
            <a:off x="0" y="1772816"/>
            <a:ext cx="9143999" cy="1483098"/>
          </a:xfrm>
          <a:prstGeom prst="rect">
            <a:avLst/>
          </a:prstGeom>
          <a:noFill/>
          <a:ln w="9525">
            <a:noFill/>
            <a:miter lim="800000"/>
            <a:headEnd/>
            <a:tailEnd/>
          </a:ln>
        </p:spPr>
        <p:txBody>
          <a:bodyPr wrap="square">
            <a:spAutoFit/>
          </a:bodyPr>
          <a:lstStyle/>
          <a:p>
            <a:pPr algn="ctr">
              <a:lnSpc>
                <a:spcPct val="150000"/>
              </a:lnSpc>
            </a:pPr>
            <a:r>
              <a:rPr lang="zh-TW" altLang="en-US" sz="3200" b="1" dirty="0" smtClean="0">
                <a:solidFill>
                  <a:srgbClr val="C00000"/>
                </a:solidFill>
                <a:latin typeface="標楷體" pitchFamily="65" charset="-120"/>
                <a:ea typeface="標楷體" pitchFamily="65" charset="-120"/>
              </a:rPr>
              <a:t>大 學 甄 選 入 學 </a:t>
            </a:r>
            <a:endParaRPr lang="en-US" altLang="zh-TW" sz="3200" b="1" dirty="0" smtClean="0">
              <a:solidFill>
                <a:srgbClr val="C00000"/>
              </a:solidFill>
              <a:latin typeface="標楷體" pitchFamily="65" charset="-120"/>
              <a:ea typeface="標楷體" pitchFamily="65" charset="-120"/>
            </a:endParaRPr>
          </a:p>
          <a:p>
            <a:pPr algn="ctr">
              <a:lnSpc>
                <a:spcPct val="150000"/>
              </a:lnSpc>
            </a:pPr>
            <a:r>
              <a:rPr lang="zh-TW" altLang="zh-TW" sz="3200" b="1" dirty="0" smtClean="0">
                <a:solidFill>
                  <a:srgbClr val="C00000"/>
                </a:solidFill>
                <a:latin typeface="標楷體" pitchFamily="65" charset="-120"/>
                <a:ea typeface="標楷體" pitchFamily="65" charset="-120"/>
              </a:rPr>
              <a:t>備</a:t>
            </a:r>
            <a:r>
              <a:rPr lang="en-US" altLang="zh-TW" sz="3200" b="1" dirty="0" smtClean="0">
                <a:solidFill>
                  <a:srgbClr val="C00000"/>
                </a:solidFill>
                <a:latin typeface="標楷體" pitchFamily="65" charset="-120"/>
                <a:ea typeface="標楷體" pitchFamily="65" charset="-120"/>
              </a:rPr>
              <a:t> </a:t>
            </a:r>
            <a:r>
              <a:rPr lang="zh-TW" altLang="zh-TW" sz="3200" b="1" dirty="0" smtClean="0">
                <a:solidFill>
                  <a:srgbClr val="C00000"/>
                </a:solidFill>
                <a:latin typeface="標楷體" pitchFamily="65" charset="-120"/>
                <a:ea typeface="標楷體" pitchFamily="65" charset="-120"/>
              </a:rPr>
              <a:t>審</a:t>
            </a:r>
            <a:r>
              <a:rPr lang="en-US" altLang="zh-TW" sz="3200" b="1" dirty="0" smtClean="0">
                <a:solidFill>
                  <a:srgbClr val="C00000"/>
                </a:solidFill>
                <a:latin typeface="標楷體" pitchFamily="65" charset="-120"/>
                <a:ea typeface="標楷體" pitchFamily="65" charset="-120"/>
              </a:rPr>
              <a:t> </a:t>
            </a:r>
            <a:r>
              <a:rPr lang="zh-TW" altLang="zh-TW" sz="3200" b="1" dirty="0" smtClean="0">
                <a:solidFill>
                  <a:srgbClr val="C00000"/>
                </a:solidFill>
                <a:latin typeface="標楷體" pitchFamily="65" charset="-120"/>
                <a:ea typeface="標楷體" pitchFamily="65" charset="-120"/>
              </a:rPr>
              <a:t>資</a:t>
            </a:r>
            <a:r>
              <a:rPr lang="en-US" altLang="zh-TW" sz="3200" b="1" dirty="0" smtClean="0">
                <a:solidFill>
                  <a:srgbClr val="C00000"/>
                </a:solidFill>
                <a:latin typeface="標楷體" pitchFamily="65" charset="-120"/>
                <a:ea typeface="標楷體" pitchFamily="65" charset="-120"/>
              </a:rPr>
              <a:t> </a:t>
            </a:r>
            <a:r>
              <a:rPr lang="zh-TW" altLang="zh-TW" sz="3200" b="1" dirty="0" smtClean="0">
                <a:solidFill>
                  <a:srgbClr val="C00000"/>
                </a:solidFill>
                <a:latin typeface="標楷體" pitchFamily="65" charset="-120"/>
                <a:ea typeface="標楷體" pitchFamily="65" charset="-120"/>
              </a:rPr>
              <a:t>料</a:t>
            </a:r>
            <a:r>
              <a:rPr lang="en-US" altLang="zh-TW" sz="3200" b="1" dirty="0" smtClean="0">
                <a:solidFill>
                  <a:srgbClr val="C00000"/>
                </a:solidFill>
                <a:latin typeface="標楷體" pitchFamily="65" charset="-120"/>
                <a:ea typeface="標楷體" pitchFamily="65" charset="-120"/>
              </a:rPr>
              <a:t> </a:t>
            </a:r>
            <a:r>
              <a:rPr lang="zh-TW" altLang="en-US" sz="3200" b="1" dirty="0" smtClean="0">
                <a:solidFill>
                  <a:srgbClr val="C00000"/>
                </a:solidFill>
                <a:latin typeface="標楷體" pitchFamily="65" charset="-120"/>
                <a:ea typeface="標楷體" pitchFamily="65" charset="-120"/>
              </a:rPr>
              <a:t>之</a:t>
            </a:r>
            <a:r>
              <a:rPr lang="en-US" altLang="zh-TW" sz="3200" b="1" dirty="0" smtClean="0">
                <a:solidFill>
                  <a:srgbClr val="C00000"/>
                </a:solidFill>
                <a:latin typeface="標楷體" pitchFamily="65" charset="-120"/>
                <a:ea typeface="標楷體" pitchFamily="65" charset="-120"/>
              </a:rPr>
              <a:t> </a:t>
            </a:r>
            <a:r>
              <a:rPr lang="zh-TW" altLang="zh-TW" sz="3200" b="1" dirty="0">
                <a:solidFill>
                  <a:srgbClr val="C00000"/>
                </a:solidFill>
                <a:latin typeface="標楷體" pitchFamily="65" charset="-120"/>
                <a:ea typeface="標楷體" pitchFamily="65" charset="-120"/>
              </a:rPr>
              <a:t>準</a:t>
            </a:r>
            <a:r>
              <a:rPr lang="en-US" altLang="zh-TW" sz="3200" b="1" dirty="0">
                <a:solidFill>
                  <a:srgbClr val="C00000"/>
                </a:solidFill>
                <a:latin typeface="標楷體" pitchFamily="65" charset="-120"/>
                <a:ea typeface="標楷體" pitchFamily="65" charset="-120"/>
              </a:rPr>
              <a:t> </a:t>
            </a:r>
            <a:r>
              <a:rPr lang="zh-TW" altLang="zh-TW" sz="3200" b="1" dirty="0">
                <a:solidFill>
                  <a:srgbClr val="C00000"/>
                </a:solidFill>
                <a:latin typeface="標楷體" pitchFamily="65" charset="-120"/>
                <a:ea typeface="標楷體" pitchFamily="65" charset="-120"/>
              </a:rPr>
              <a:t>備</a:t>
            </a:r>
            <a:r>
              <a:rPr lang="en-US" altLang="zh-TW" sz="3200" b="1" dirty="0">
                <a:solidFill>
                  <a:srgbClr val="C00000"/>
                </a:solidFill>
                <a:latin typeface="標楷體" pitchFamily="65" charset="-120"/>
                <a:ea typeface="標楷體" pitchFamily="65" charset="-120"/>
              </a:rPr>
              <a:t> </a:t>
            </a:r>
            <a:endParaRPr lang="zh-TW" altLang="en-US" sz="3200" b="1" dirty="0">
              <a:solidFill>
                <a:srgbClr val="C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92696"/>
            <a:ext cx="9144000" cy="523220"/>
          </a:xfrm>
          <a:prstGeom prst="rect">
            <a:avLst/>
          </a:prstGeom>
        </p:spPr>
        <p:txBody>
          <a:bodyPr wrap="square">
            <a:spAutoFit/>
          </a:bodyPr>
          <a:lstStyle/>
          <a:p>
            <a:pPr algn="ctr"/>
            <a:r>
              <a:rPr lang="zh-TW" altLang="en-US" sz="2800" b="1" dirty="0" smtClean="0">
                <a:solidFill>
                  <a:srgbClr val="C00000"/>
                </a:solidFill>
                <a:latin typeface="標楷體" pitchFamily="65" charset="-120"/>
                <a:ea typeface="標楷體" pitchFamily="65" charset="-120"/>
              </a:rPr>
              <a:t>備 審 資 料 評 分 機 制</a:t>
            </a:r>
            <a:endParaRPr lang="zh-TW" altLang="en-US" sz="2800" dirty="0">
              <a:solidFill>
                <a:srgbClr val="C00000"/>
              </a:solidFill>
              <a:latin typeface="標楷體" pitchFamily="65" charset="-120"/>
              <a:ea typeface="標楷體" pitchFamily="65" charset="-120"/>
            </a:endParaRPr>
          </a:p>
        </p:txBody>
      </p:sp>
      <p:sp>
        <p:nvSpPr>
          <p:cNvPr id="3" name="矩形 2"/>
          <p:cNvSpPr/>
          <p:nvPr/>
        </p:nvSpPr>
        <p:spPr>
          <a:xfrm>
            <a:off x="251520" y="1268760"/>
            <a:ext cx="8640960" cy="5078313"/>
          </a:xfrm>
          <a:prstGeom prst="rect">
            <a:avLst/>
          </a:prstGeom>
        </p:spPr>
        <p:txBody>
          <a:bodyPr wrap="square">
            <a:spAutoFit/>
          </a:bodyPr>
          <a:lstStyle/>
          <a:p>
            <a:pPr marL="0" lvl="1">
              <a:lnSpc>
                <a:spcPct val="150000"/>
              </a:lnSpc>
              <a:buFont typeface="Wingdings" pitchFamily="2" charset="2"/>
              <a:buChar char="l"/>
            </a:pPr>
            <a:r>
              <a:rPr lang="zh-TW" altLang="en-US" sz="1800" b="1" dirty="0" smtClean="0">
                <a:solidFill>
                  <a:srgbClr val="000000"/>
                </a:solidFill>
                <a:latin typeface="Calibri" pitchFamily="34" charset="0"/>
                <a:ea typeface="標楷體" pitchFamily="65" charset="-120"/>
              </a:rPr>
              <a:t>採計方式</a:t>
            </a:r>
            <a:endParaRPr lang="zh-TW" altLang="en-US" sz="1800" b="1" dirty="0" smtClean="0">
              <a:solidFill>
                <a:srgbClr val="000000"/>
              </a:solidFill>
              <a:latin typeface="Calibri" pitchFamily="34" charset="0"/>
              <a:ea typeface="標楷體" pitchFamily="65" charset="-120"/>
            </a:endParaRPr>
          </a:p>
          <a:p>
            <a:pPr marL="457200" lvl="2">
              <a:lnSpc>
                <a:spcPct val="150000"/>
              </a:lnSpc>
            </a:pPr>
            <a:r>
              <a:rPr lang="zh-TW" altLang="en-US" sz="1800" dirty="0" smtClean="0">
                <a:latin typeface="Calibri" pitchFamily="34" charset="0"/>
                <a:ea typeface="標楷體" pitchFamily="65" charset="-120"/>
              </a:rPr>
              <a:t>考生繳交之審查資料，大部份均列入審查評分之項目及內容中</a:t>
            </a:r>
            <a:r>
              <a:rPr lang="en-US" altLang="zh-TW" sz="1800" dirty="0" smtClean="0">
                <a:latin typeface="Calibri" pitchFamily="34" charset="0"/>
                <a:ea typeface="標楷體" pitchFamily="65" charset="-120"/>
              </a:rPr>
              <a:t>(</a:t>
            </a:r>
            <a:r>
              <a:rPr lang="zh-TW" altLang="en-US" sz="1800" dirty="0" smtClean="0">
                <a:latin typeface="Calibri" pitchFamily="34" charset="0"/>
                <a:ea typeface="標楷體" pitchFamily="65" charset="-120"/>
              </a:rPr>
              <a:t>少部份則供口試參考用</a:t>
            </a:r>
            <a:r>
              <a:rPr lang="en-US" altLang="zh-TW" sz="1800" dirty="0" smtClean="0">
                <a:latin typeface="Calibri" pitchFamily="34" charset="0"/>
                <a:ea typeface="標楷體" pitchFamily="65" charset="-120"/>
              </a:rPr>
              <a:t>)</a:t>
            </a:r>
            <a:r>
              <a:rPr lang="zh-TW" altLang="en-US" sz="1800" dirty="0" smtClean="0">
                <a:latin typeface="Calibri" pitchFamily="34" charset="0"/>
                <a:ea typeface="標楷體" pitchFamily="65" charset="-120"/>
              </a:rPr>
              <a:t>，</a:t>
            </a:r>
            <a:r>
              <a:rPr lang="zh-TW" altLang="en-US" sz="1800" dirty="0" smtClean="0">
                <a:solidFill>
                  <a:srgbClr val="FF0000"/>
                </a:solidFill>
                <a:latin typeface="Calibri" pitchFamily="34" charset="0"/>
                <a:ea typeface="標楷體" pitchFamily="65" charset="-120"/>
              </a:rPr>
              <a:t>佔分比例</a:t>
            </a:r>
            <a:r>
              <a:rPr lang="zh-TW" altLang="en-US" sz="1800" dirty="0" smtClean="0">
                <a:latin typeface="Calibri" pitchFamily="34" charset="0"/>
                <a:ea typeface="標楷體" pitchFamily="65" charset="-120"/>
              </a:rPr>
              <a:t>則由各學系依其與招生目標關聯之重要程度訂定；計分與否於簡章上明列或於甄試通知中</a:t>
            </a:r>
            <a:r>
              <a:rPr lang="zh-TW" altLang="en-US" sz="1800" dirty="0" smtClean="0">
                <a:latin typeface="Calibri" pitchFamily="34" charset="0"/>
                <a:ea typeface="標楷體" pitchFamily="65" charset="-120"/>
              </a:rPr>
              <a:t>說明。</a:t>
            </a:r>
            <a:endParaRPr lang="en-US" altLang="zh-TW" sz="1800" dirty="0" smtClean="0">
              <a:latin typeface="Calibri" pitchFamily="34" charset="0"/>
              <a:ea typeface="標楷體" pitchFamily="65" charset="-120"/>
            </a:endParaRPr>
          </a:p>
          <a:p>
            <a:pPr marL="0" lvl="2">
              <a:lnSpc>
                <a:spcPct val="150000"/>
              </a:lnSpc>
            </a:pPr>
            <a:endParaRPr lang="zh-TW" altLang="en-US" sz="1800" dirty="0" smtClean="0">
              <a:latin typeface="Calibri" pitchFamily="34" charset="0"/>
              <a:ea typeface="標楷體" pitchFamily="65" charset="-120"/>
            </a:endParaRPr>
          </a:p>
          <a:p>
            <a:pPr marL="0" lvl="1">
              <a:lnSpc>
                <a:spcPct val="150000"/>
              </a:lnSpc>
              <a:buFont typeface="Wingdings" pitchFamily="2" charset="2"/>
              <a:buChar char="l"/>
            </a:pPr>
            <a:r>
              <a:rPr lang="zh-TW" altLang="en-US" sz="1800" b="1" dirty="0" smtClean="0">
                <a:solidFill>
                  <a:srgbClr val="000000"/>
                </a:solidFill>
                <a:latin typeface="Calibri" pitchFamily="34" charset="0"/>
                <a:ea typeface="標楷體" pitchFamily="65" charset="-120"/>
              </a:rPr>
              <a:t>評分標準</a:t>
            </a:r>
          </a:p>
          <a:p>
            <a:pPr marL="457200" lvl="2">
              <a:lnSpc>
                <a:spcPct val="150000"/>
              </a:lnSpc>
            </a:pPr>
            <a:r>
              <a:rPr lang="zh-TW" altLang="en-US" sz="1800" dirty="0" smtClean="0">
                <a:latin typeface="Calibri" pitchFamily="34" charset="0"/>
                <a:ea typeface="標楷體" pitchFamily="65" charset="-120"/>
              </a:rPr>
              <a:t>為評分之</a:t>
            </a:r>
            <a:r>
              <a:rPr lang="zh-TW" altLang="en-US" sz="1800" dirty="0" smtClean="0">
                <a:solidFill>
                  <a:srgbClr val="FF0000"/>
                </a:solidFill>
                <a:latin typeface="Calibri" pitchFamily="34" charset="0"/>
                <a:ea typeface="標楷體" pitchFamily="65" charset="-120"/>
              </a:rPr>
              <a:t>公平合理性</a:t>
            </a:r>
            <a:r>
              <a:rPr lang="zh-TW" altLang="en-US" sz="1800" dirty="0" smtClean="0">
                <a:latin typeface="Calibri" pitchFamily="34" charset="0"/>
                <a:ea typeface="標楷體" pitchFamily="65" charset="-120"/>
              </a:rPr>
              <a:t>且</a:t>
            </a:r>
            <a:r>
              <a:rPr lang="zh-TW" altLang="en-US" sz="1800" dirty="0" smtClean="0">
                <a:solidFill>
                  <a:srgbClr val="FF0000"/>
                </a:solidFill>
                <a:latin typeface="Calibri" pitchFamily="34" charset="0"/>
                <a:ea typeface="標楷體" pitchFamily="65" charset="-120"/>
              </a:rPr>
              <a:t>具有鑑別力</a:t>
            </a:r>
            <a:r>
              <a:rPr lang="zh-TW" altLang="en-US" sz="1800" dirty="0" smtClean="0">
                <a:latin typeface="Calibri" pitchFamily="34" charset="0"/>
                <a:ea typeface="標楷體" pitchFamily="65" charset="-120"/>
              </a:rPr>
              <a:t>，各學系由招生委員會</a:t>
            </a:r>
            <a:r>
              <a:rPr lang="en-US" altLang="zh-TW" sz="1800" dirty="0" smtClean="0">
                <a:latin typeface="Calibri" pitchFamily="34" charset="0"/>
                <a:ea typeface="標楷體" pitchFamily="65" charset="-120"/>
              </a:rPr>
              <a:t>(</a:t>
            </a:r>
            <a:r>
              <a:rPr lang="zh-TW" altLang="en-US" sz="1800" dirty="0" smtClean="0">
                <a:latin typeface="Calibri" pitchFamily="34" charset="0"/>
                <a:ea typeface="標楷體" pitchFamily="65" charset="-120"/>
              </a:rPr>
              <a:t>或由審查委員開會討論</a:t>
            </a:r>
            <a:r>
              <a:rPr lang="en-US" altLang="zh-TW" sz="1800" dirty="0" smtClean="0">
                <a:latin typeface="Calibri" pitchFamily="34" charset="0"/>
                <a:ea typeface="標楷體" pitchFamily="65" charset="-120"/>
              </a:rPr>
              <a:t>)</a:t>
            </a:r>
            <a:r>
              <a:rPr lang="zh-TW" altLang="en-US" sz="1800" dirty="0" smtClean="0">
                <a:latin typeface="Calibri" pitchFamily="34" charset="0"/>
                <a:ea typeface="標楷體" pitchFamily="65" charset="-120"/>
              </a:rPr>
              <a:t>訂定審查之各類評分</a:t>
            </a:r>
            <a:r>
              <a:rPr lang="zh-TW" altLang="en-US" sz="1800" dirty="0" smtClean="0">
                <a:solidFill>
                  <a:srgbClr val="FF0000"/>
                </a:solidFill>
                <a:latin typeface="Calibri" pitchFamily="34" charset="0"/>
                <a:ea typeface="標楷體" pitchFamily="65" charset="-120"/>
              </a:rPr>
              <a:t>一致性之原則及標準</a:t>
            </a:r>
            <a:r>
              <a:rPr lang="zh-TW" altLang="en-US" sz="1800" dirty="0" smtClean="0">
                <a:latin typeface="Calibri" pitchFamily="34" charset="0"/>
                <a:ea typeface="標楷體" pitchFamily="65" charset="-120"/>
              </a:rPr>
              <a:t>，部份學系更擬訂特定之評分標準，如：</a:t>
            </a:r>
          </a:p>
          <a:p>
            <a:pPr marL="914400" lvl="3">
              <a:lnSpc>
                <a:spcPct val="150000"/>
              </a:lnSpc>
            </a:pPr>
            <a:r>
              <a:rPr lang="zh-TW" altLang="en-US" sz="1800" dirty="0" smtClean="0">
                <a:latin typeface="Calibri" pitchFamily="34" charset="0"/>
                <a:ea typeface="標楷體" pitchFamily="65" charset="-120"/>
              </a:rPr>
              <a:t>依考生表現</a:t>
            </a:r>
            <a:r>
              <a:rPr lang="zh-TW" altLang="en-US" sz="1800" dirty="0" smtClean="0">
                <a:solidFill>
                  <a:srgbClr val="FF0000"/>
                </a:solidFill>
                <a:latin typeface="Calibri" pitchFamily="34" charset="0"/>
                <a:ea typeface="標楷體" pitchFamily="65" charset="-120"/>
              </a:rPr>
              <a:t>排序</a:t>
            </a:r>
            <a:r>
              <a:rPr lang="zh-TW" altLang="en-US" sz="1800" dirty="0" smtClean="0">
                <a:latin typeface="Calibri" pitchFamily="34" charset="0"/>
                <a:ea typeface="標楷體" pitchFamily="65" charset="-120"/>
              </a:rPr>
              <a:t>後，再依照各名次得分標準換算分數</a:t>
            </a:r>
            <a:r>
              <a:rPr lang="zh-TW" altLang="en-US" sz="1800" dirty="0" smtClean="0">
                <a:latin typeface="新細明體"/>
                <a:ea typeface="新細明體"/>
              </a:rPr>
              <a:t>；</a:t>
            </a:r>
            <a:r>
              <a:rPr lang="zh-TW" altLang="en-US" sz="1800" dirty="0" smtClean="0">
                <a:latin typeface="Calibri" pitchFamily="34" charset="0"/>
                <a:ea typeface="標楷體" pitchFamily="65" charset="-120"/>
              </a:rPr>
              <a:t>或評分時僅評定表現等級</a:t>
            </a:r>
            <a:r>
              <a:rPr lang="en-US" altLang="zh-TW" sz="1800" dirty="0" smtClean="0">
                <a:latin typeface="Calibri" pitchFamily="34" charset="0"/>
                <a:ea typeface="標楷體" pitchFamily="65" charset="-120"/>
              </a:rPr>
              <a:t>(</a:t>
            </a:r>
            <a:r>
              <a:rPr lang="zh-TW" altLang="en-US" sz="1800" dirty="0" smtClean="0">
                <a:latin typeface="Calibri" pitchFamily="34" charset="0"/>
                <a:ea typeface="標楷體" pitchFamily="65" charset="-120"/>
              </a:rPr>
              <a:t>如優、良、可</a:t>
            </a:r>
            <a:r>
              <a:rPr lang="en-US" altLang="zh-TW" sz="1800" dirty="0" smtClean="0">
                <a:latin typeface="Calibri" pitchFamily="34" charset="0"/>
                <a:ea typeface="標楷體" pitchFamily="65" charset="-120"/>
              </a:rPr>
              <a:t>…)</a:t>
            </a:r>
            <a:r>
              <a:rPr lang="zh-TW" altLang="en-US" sz="1800" dirty="0" smtClean="0">
                <a:latin typeface="Calibri" pitchFamily="34" charset="0"/>
                <a:ea typeface="標楷體" pitchFamily="65" charset="-120"/>
              </a:rPr>
              <a:t>，再依照各等級得分標準換算</a:t>
            </a:r>
            <a:r>
              <a:rPr lang="zh-TW" altLang="en-US" sz="1800" dirty="0" smtClean="0">
                <a:latin typeface="Calibri" pitchFamily="34" charset="0"/>
                <a:ea typeface="標楷體" pitchFamily="65" charset="-120"/>
              </a:rPr>
              <a:t>分數。</a:t>
            </a:r>
            <a:r>
              <a:rPr lang="en-US" altLang="zh-TW" sz="1800" dirty="0" smtClean="0">
                <a:latin typeface="Calibri" pitchFamily="34" charset="0"/>
                <a:ea typeface="標楷體" pitchFamily="65" charset="-120"/>
              </a:rPr>
              <a:t>(</a:t>
            </a:r>
            <a:r>
              <a:rPr lang="zh-TW" altLang="en-US" sz="1800" dirty="0" smtClean="0">
                <a:solidFill>
                  <a:srgbClr val="FF0000"/>
                </a:solidFill>
                <a:latin typeface="Calibri" pitchFamily="34" charset="0"/>
                <a:ea typeface="標楷體" pitchFamily="65" charset="-120"/>
              </a:rPr>
              <a:t>以北醫大醫學系為例</a:t>
            </a:r>
            <a:r>
              <a:rPr lang="en-US" altLang="zh-TW" sz="1800" dirty="0" smtClean="0">
                <a:latin typeface="Calibri" pitchFamily="34" charset="0"/>
                <a:ea typeface="標楷體" pitchFamily="65" charset="-120"/>
              </a:rPr>
              <a:t>)(</a:t>
            </a:r>
            <a:r>
              <a:rPr lang="zh-TW" altLang="en-US" sz="1800" dirty="0" smtClean="0">
                <a:solidFill>
                  <a:srgbClr val="FF0000"/>
                </a:solidFill>
                <a:latin typeface="Calibri" pitchFamily="34" charset="0"/>
                <a:ea typeface="標楷體" pitchFamily="65" charset="-120"/>
              </a:rPr>
              <a:t>考慮學生及城鄉差距的問題</a:t>
            </a:r>
            <a:r>
              <a:rPr lang="en-US" altLang="zh-TW" sz="1800" dirty="0" smtClean="0">
                <a:latin typeface="Calibri" pitchFamily="34" charset="0"/>
                <a:ea typeface="標楷體" pitchFamily="65" charset="-120"/>
              </a:rPr>
              <a:t>)</a:t>
            </a:r>
            <a:endParaRPr lang="zh-TW" altLang="en-US" sz="1800" dirty="0">
              <a:latin typeface="Calibri" pitchFamily="34" charset="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0" y="1844824"/>
            <a:ext cx="9144000" cy="2369431"/>
          </a:xfrm>
          <a:prstGeom prst="rect">
            <a:avLst/>
          </a:prstGeom>
          <a:noFill/>
        </p:spPr>
        <p:txBody>
          <a:bodyPr wrap="square" rtlCol="0">
            <a:spAutoFit/>
          </a:bodyPr>
          <a:lstStyle/>
          <a:p>
            <a:pPr algn="ctr">
              <a:lnSpc>
                <a:spcPct val="200000"/>
              </a:lnSpc>
            </a:pPr>
            <a:r>
              <a:rPr lang="zh-TW" altLang="en-US" sz="4000" b="1" dirty="0" smtClean="0">
                <a:solidFill>
                  <a:srgbClr val="C00000"/>
                </a:solidFill>
                <a:latin typeface="標楷體" pitchFamily="65" charset="-120"/>
                <a:ea typeface="標楷體" pitchFamily="65" charset="-120"/>
              </a:rPr>
              <a:t>感  謝  聆  聽</a:t>
            </a:r>
            <a:endParaRPr lang="en-US" altLang="zh-TW" sz="4000" b="1" dirty="0" smtClean="0">
              <a:solidFill>
                <a:srgbClr val="C00000"/>
              </a:solidFill>
              <a:latin typeface="標楷體" pitchFamily="65" charset="-120"/>
              <a:ea typeface="標楷體" pitchFamily="65" charset="-120"/>
            </a:endParaRPr>
          </a:p>
          <a:p>
            <a:pPr algn="ctr">
              <a:lnSpc>
                <a:spcPct val="200000"/>
              </a:lnSpc>
            </a:pPr>
            <a:r>
              <a:rPr lang="zh-TW" altLang="en-US" sz="4000" b="1" dirty="0" smtClean="0">
                <a:solidFill>
                  <a:srgbClr val="C00000"/>
                </a:solidFill>
                <a:latin typeface="標楷體" pitchFamily="65" charset="-120"/>
                <a:ea typeface="標楷體" pitchFamily="65" charset="-120"/>
              </a:rPr>
              <a:t>敬  請  指  教</a:t>
            </a:r>
            <a:endParaRPr lang="zh-TW" altLang="en-US" sz="4000" b="1" dirty="0">
              <a:solidFill>
                <a:srgbClr val="C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92696"/>
            <a:ext cx="9144000" cy="523220"/>
          </a:xfrm>
          <a:prstGeom prst="rect">
            <a:avLst/>
          </a:prstGeom>
        </p:spPr>
        <p:txBody>
          <a:bodyPr wrap="square">
            <a:spAutoFit/>
          </a:bodyPr>
          <a:lstStyle/>
          <a:p>
            <a:pPr algn="ctr"/>
            <a:r>
              <a:rPr lang="zh-TW" altLang="en-US" sz="2800" b="1" dirty="0" smtClean="0">
                <a:solidFill>
                  <a:srgbClr val="C00000"/>
                </a:solidFill>
                <a:latin typeface="標楷體" pitchFamily="65" charset="-120"/>
                <a:ea typeface="標楷體" pitchFamily="65" charset="-120"/>
              </a:rPr>
              <a:t>大 學 想 要 挑 選 及 培 養 的 人 才</a:t>
            </a:r>
            <a:endParaRPr lang="zh-TW" altLang="en-US" sz="2800" dirty="0">
              <a:solidFill>
                <a:srgbClr val="C00000"/>
              </a:solidFill>
              <a:latin typeface="標楷體" pitchFamily="65" charset="-120"/>
              <a:ea typeface="標楷體" pitchFamily="65" charset="-120"/>
            </a:endParaRPr>
          </a:p>
        </p:txBody>
      </p:sp>
      <p:graphicFrame>
        <p:nvGraphicFramePr>
          <p:cNvPr id="7" name="表格 6"/>
          <p:cNvGraphicFramePr>
            <a:graphicFrameLocks noGrp="1"/>
          </p:cNvGraphicFramePr>
          <p:nvPr/>
        </p:nvGraphicFramePr>
        <p:xfrm>
          <a:off x="647564" y="1268760"/>
          <a:ext cx="7848872" cy="4480560"/>
        </p:xfrm>
        <a:graphic>
          <a:graphicData uri="http://schemas.openxmlformats.org/drawingml/2006/table">
            <a:tbl>
              <a:tblPr firstRow="1" bandRow="1">
                <a:tableStyleId>{21E4AEA4-8DFA-4A89-87EB-49C32662AFE0}</a:tableStyleId>
              </a:tblPr>
              <a:tblGrid>
                <a:gridCol w="3924436"/>
                <a:gridCol w="3924436"/>
              </a:tblGrid>
              <a:tr h="370840">
                <a:tc>
                  <a:txBody>
                    <a:bodyPr/>
                    <a:lstStyle/>
                    <a:p>
                      <a:pPr algn="ctr">
                        <a:lnSpc>
                          <a:spcPct val="200000"/>
                        </a:lnSpc>
                      </a:pPr>
                      <a:r>
                        <a:rPr lang="zh-TW" altLang="en-US" sz="1800" b="1" dirty="0" smtClean="0">
                          <a:solidFill>
                            <a:srgbClr val="000000"/>
                          </a:solidFill>
                          <a:latin typeface="標楷體" pitchFamily="65" charset="-120"/>
                          <a:ea typeface="標楷體" pitchFamily="65" charset="-120"/>
                        </a:rPr>
                        <a:t>專 業 學 識</a:t>
                      </a:r>
                      <a:endParaRPr lang="zh-TW" altLang="en-US" dirty="0">
                        <a:solidFill>
                          <a:srgbClr val="000000"/>
                        </a:solidFill>
                      </a:endParaRPr>
                    </a:p>
                  </a:txBody>
                  <a:tcPr anchor="ctr"/>
                </a:tc>
                <a:tc>
                  <a:txBody>
                    <a:bodyPr/>
                    <a:lstStyle/>
                    <a:p>
                      <a:pPr algn="ctr">
                        <a:lnSpc>
                          <a:spcPct val="200000"/>
                        </a:lnSpc>
                      </a:pPr>
                      <a:r>
                        <a:rPr lang="zh-TW" altLang="en-US" sz="1800" b="1" dirty="0" smtClean="0">
                          <a:solidFill>
                            <a:srgbClr val="000000"/>
                          </a:solidFill>
                          <a:latin typeface="標楷體" pitchFamily="65" charset="-120"/>
                          <a:ea typeface="標楷體" pitchFamily="65" charset="-120"/>
                        </a:rPr>
                        <a:t>個 人 特 質</a:t>
                      </a:r>
                      <a:endParaRPr lang="zh-TW" altLang="en-US" dirty="0">
                        <a:solidFill>
                          <a:srgbClr val="000000"/>
                        </a:solidFill>
                      </a:endParaRPr>
                    </a:p>
                  </a:txBody>
                  <a:tcPr anchor="ctr"/>
                </a:tc>
              </a:tr>
              <a:tr h="370840">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各學系相關基礎知識</a:t>
                      </a:r>
                    </a:p>
                  </a:txBody>
                  <a:tcPr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領導能力</a:t>
                      </a:r>
                    </a:p>
                  </a:txBody>
                  <a:tcPr anchor="ctr"/>
                </a:tc>
              </a:tr>
              <a:tr h="370840">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表達能力</a:t>
                      </a:r>
                    </a:p>
                  </a:txBody>
                  <a:tcPr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團隊精神</a:t>
                      </a:r>
                    </a:p>
                  </a:txBody>
                  <a:tcPr anchor="ctr"/>
                </a:tc>
              </a:tr>
              <a:tr h="370840">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思考能力</a:t>
                      </a:r>
                    </a:p>
                  </a:txBody>
                  <a:tcPr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熱誠</a:t>
                      </a:r>
                    </a:p>
                  </a:txBody>
                  <a:tcPr anchor="ctr"/>
                </a:tc>
              </a:tr>
              <a:tr h="370840">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組織與邏輯能力</a:t>
                      </a:r>
                    </a:p>
                  </a:txBody>
                  <a:tcPr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態度與進取心</a:t>
                      </a:r>
                    </a:p>
                  </a:txBody>
                  <a:tcPr anchor="ctr"/>
                </a:tc>
              </a:tr>
              <a:tr h="370840">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綜合判斷力</a:t>
                      </a:r>
                    </a:p>
                  </a:txBody>
                  <a:tcPr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自信心</a:t>
                      </a:r>
                    </a:p>
                  </a:txBody>
                  <a:tcPr anchor="ctr"/>
                </a:tc>
              </a:tr>
              <a:tr h="370840">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聯想力</a:t>
                      </a:r>
                    </a:p>
                  </a:txBody>
                  <a:tcPr anchor="ctr"/>
                </a:tc>
                <a:tc>
                  <a:txBody>
                    <a:bodyPr/>
                    <a:lstStyle/>
                    <a:p>
                      <a:pPr marL="0" marR="0" indent="0" algn="ctr" defTabSz="914400" rtl="0" eaLnBrk="1" fontAlgn="auto" latinLnBrk="0" hangingPunct="1">
                        <a:lnSpc>
                          <a:spcPct val="200000"/>
                        </a:lnSpc>
                        <a:spcBef>
                          <a:spcPts val="0"/>
                        </a:spcBef>
                        <a:spcAft>
                          <a:spcPts val="0"/>
                        </a:spcAft>
                        <a:buClrTx/>
                        <a:buSzTx/>
                        <a:buFontTx/>
                        <a:buNone/>
                        <a:tabLst/>
                        <a:defRPr/>
                      </a:pPr>
                      <a:r>
                        <a:rPr lang="zh-TW" altLang="en-US" sz="1800" b="1" dirty="0" smtClean="0">
                          <a:latin typeface="標楷體" pitchFamily="65" charset="-120"/>
                          <a:ea typeface="標楷體" pitchFamily="65" charset="-120"/>
                        </a:rPr>
                        <a:t>毅力與耐力</a:t>
                      </a:r>
                      <a:endParaRPr lang="zh-TW" altLang="en-US" sz="1800" dirty="0" smtClean="0">
                        <a:latin typeface="標楷體" pitchFamily="65" charset="-120"/>
                        <a:ea typeface="標楷體" pitchFamily="65" charset="-120"/>
                      </a:endParaRPr>
                    </a:p>
                  </a:txBody>
                  <a:tcPr anchor="ctr"/>
                </a:tc>
              </a:tr>
            </a:tbl>
          </a:graphicData>
        </a:graphic>
      </p:graphicFrame>
      <p:sp>
        <p:nvSpPr>
          <p:cNvPr id="8" name="文字方塊 7"/>
          <p:cNvSpPr txBox="1"/>
          <p:nvPr/>
        </p:nvSpPr>
        <p:spPr>
          <a:xfrm>
            <a:off x="1376254" y="5805264"/>
            <a:ext cx="6391493" cy="830997"/>
          </a:xfrm>
          <a:prstGeom prst="rect">
            <a:avLst/>
          </a:prstGeom>
          <a:noFill/>
        </p:spPr>
        <p:txBody>
          <a:bodyPr wrap="none" rtlCol="0">
            <a:spAutoFit/>
          </a:bodyPr>
          <a:lstStyle/>
          <a:p>
            <a:pPr>
              <a:lnSpc>
                <a:spcPct val="150000"/>
              </a:lnSpc>
              <a:buFont typeface="Wingdings" pitchFamily="2" charset="2"/>
              <a:buChar char="l"/>
            </a:pPr>
            <a:r>
              <a:rPr lang="zh-TW" altLang="en-US" sz="1600" dirty="0" smtClean="0">
                <a:solidFill>
                  <a:srgbClr val="FF0000"/>
                </a:solidFill>
                <a:latin typeface="標楷體" pitchFamily="65" charset="-120"/>
                <a:ea typeface="標楷體" pitchFamily="65" charset="-120"/>
              </a:rPr>
              <a:t>應思考及教導學生如何發揮這些特質</a:t>
            </a:r>
            <a:r>
              <a:rPr lang="zh-TW" altLang="en-US" sz="1600" dirty="0" smtClean="0">
                <a:solidFill>
                  <a:srgbClr val="FF0000"/>
                </a:solidFill>
                <a:latin typeface="新細明體"/>
                <a:ea typeface="新細明體"/>
              </a:rPr>
              <a:t>，</a:t>
            </a:r>
            <a:r>
              <a:rPr lang="zh-TW" altLang="en-US" sz="1600" dirty="0" smtClean="0">
                <a:solidFill>
                  <a:srgbClr val="FF0000"/>
                </a:solidFill>
                <a:latin typeface="標楷體" pitchFamily="65" charset="-120"/>
                <a:ea typeface="標楷體" pitchFamily="65" charset="-120"/>
              </a:rPr>
              <a:t>在書面審查資料中呈現出來</a:t>
            </a:r>
            <a:r>
              <a:rPr lang="en-US" altLang="zh-TW" sz="1600" dirty="0" smtClean="0">
                <a:solidFill>
                  <a:srgbClr val="FF0000"/>
                </a:solidFill>
                <a:latin typeface="標楷體" pitchFamily="65" charset="-120"/>
                <a:ea typeface="標楷體" pitchFamily="65" charset="-120"/>
              </a:rPr>
              <a:t>!</a:t>
            </a:r>
          </a:p>
          <a:p>
            <a:pPr>
              <a:lnSpc>
                <a:spcPct val="150000"/>
              </a:lnSpc>
              <a:buFont typeface="Wingdings" pitchFamily="2" charset="2"/>
              <a:buChar char="l"/>
            </a:pPr>
            <a:r>
              <a:rPr lang="zh-TW" altLang="en-US" sz="1600" dirty="0" smtClean="0">
                <a:solidFill>
                  <a:srgbClr val="FF0000"/>
                </a:solidFill>
                <a:latin typeface="標楷體" pitchFamily="65" charset="-120"/>
                <a:ea typeface="標楷體" pitchFamily="65" charset="-120"/>
              </a:rPr>
              <a:t>以</a:t>
            </a:r>
            <a:r>
              <a:rPr lang="zh-TW" altLang="en-US" sz="1600" dirty="0" smtClean="0">
                <a:solidFill>
                  <a:srgbClr val="FF0000"/>
                </a:solidFill>
                <a:latin typeface="新細明體"/>
                <a:ea typeface="新細明體"/>
              </a:rPr>
              <a:t>「</a:t>
            </a:r>
            <a:r>
              <a:rPr lang="zh-TW" altLang="en-US" sz="1600" dirty="0" smtClean="0">
                <a:solidFill>
                  <a:srgbClr val="FF0000"/>
                </a:solidFill>
                <a:latin typeface="標楷體" pitchFamily="65" charset="-120"/>
                <a:ea typeface="標楷體" pitchFamily="65" charset="-120"/>
              </a:rPr>
              <a:t>反思</a:t>
            </a:r>
            <a:r>
              <a:rPr lang="zh-TW" altLang="en-US" sz="1600" dirty="0" smtClean="0">
                <a:solidFill>
                  <a:srgbClr val="FF0000"/>
                </a:solidFill>
                <a:latin typeface="標楷體"/>
                <a:ea typeface="標楷體"/>
              </a:rPr>
              <a:t>」</a:t>
            </a:r>
            <a:r>
              <a:rPr lang="zh-TW" altLang="en-US" sz="1600" dirty="0" smtClean="0">
                <a:solidFill>
                  <a:srgbClr val="FF0000"/>
                </a:solidFill>
                <a:latin typeface="標楷體" pitchFamily="65" charset="-120"/>
                <a:ea typeface="標楷體" pitchFamily="65" charset="-120"/>
              </a:rPr>
              <a:t>的</a:t>
            </a:r>
            <a:r>
              <a:rPr lang="zh-TW" altLang="en-US" sz="1600" dirty="0" smtClean="0">
                <a:solidFill>
                  <a:srgbClr val="FF0000"/>
                </a:solidFill>
                <a:latin typeface="標楷體" pitchFamily="65" charset="-120"/>
                <a:ea typeface="標楷體" pitchFamily="65" charset="-120"/>
              </a:rPr>
              <a:t>角度來</a:t>
            </a:r>
            <a:r>
              <a:rPr lang="zh-TW" altLang="en-US" sz="1600" dirty="0" smtClean="0">
                <a:solidFill>
                  <a:srgbClr val="FF0000"/>
                </a:solidFill>
                <a:latin typeface="標楷體" pitchFamily="65" charset="-120"/>
                <a:ea typeface="標楷體" pitchFamily="65" charset="-120"/>
              </a:rPr>
              <a:t>檢視</a:t>
            </a:r>
            <a:r>
              <a:rPr lang="en-US" altLang="zh-TW" sz="1600" dirty="0" smtClean="0">
                <a:solidFill>
                  <a:srgbClr val="FF0000"/>
                </a:solidFill>
                <a:latin typeface="標楷體" pitchFamily="65" charset="-120"/>
                <a:ea typeface="標楷體" pitchFamily="65" charset="-120"/>
              </a:rPr>
              <a:t>!</a:t>
            </a:r>
            <a:endParaRPr lang="zh-TW" altLang="en-US" sz="1600" dirty="0">
              <a:solidFill>
                <a:srgbClr val="FF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31540" y="1196753"/>
            <a:ext cx="8280920" cy="5184576"/>
          </a:xfrm>
          <a:prstGeom prst="rect">
            <a:avLst/>
          </a:prstGeom>
        </p:spPr>
        <p:txBody>
          <a:bodyPr/>
          <a:lstStyle/>
          <a:p>
            <a:pPr>
              <a:lnSpc>
                <a:spcPct val="130000"/>
              </a:lnSpc>
              <a:spcBef>
                <a:spcPts val="0"/>
              </a:spcBef>
              <a:buClr>
                <a:srgbClr val="FF0000"/>
              </a:buClr>
              <a:buSzPct val="100000"/>
              <a:buFont typeface="Wingdings" pitchFamily="2" charset="2"/>
              <a:buChar char="l"/>
              <a:defRPr/>
            </a:pPr>
            <a:r>
              <a:rPr lang="zh-TW" altLang="en-US" sz="1800" kern="0" dirty="0" smtClean="0">
                <a:solidFill>
                  <a:srgbClr val="FF0000"/>
                </a:solidFill>
                <a:latin typeface="Calibri" pitchFamily="34" charset="0"/>
                <a:ea typeface="標楷體" pitchFamily="65" charset="-120"/>
                <a:cs typeface="Calibri" pitchFamily="34" charset="0"/>
              </a:rPr>
              <a:t>溝通</a:t>
            </a:r>
            <a:r>
              <a:rPr lang="zh-TW" altLang="en-US" sz="1800" kern="0" dirty="0">
                <a:solidFill>
                  <a:srgbClr val="FF0000"/>
                </a:solidFill>
                <a:latin typeface="Calibri" pitchFamily="34" charset="0"/>
                <a:ea typeface="標楷體" pitchFamily="65" charset="-120"/>
                <a:cs typeface="Calibri" pitchFamily="34" charset="0"/>
              </a:rPr>
              <a:t>能力</a:t>
            </a:r>
            <a:r>
              <a:rPr lang="zh-TW" altLang="en-US" sz="1800" kern="0" dirty="0">
                <a:solidFill>
                  <a:srgbClr val="0000FF"/>
                </a:solidFill>
                <a:latin typeface="Calibri" pitchFamily="34" charset="0"/>
                <a:ea typeface="標楷體" pitchFamily="65" charset="-120"/>
                <a:cs typeface="Calibri" pitchFamily="34" charset="0"/>
              </a:rPr>
              <a:t>：</a:t>
            </a:r>
          </a:p>
          <a:p>
            <a:pPr marL="342900" indent="-342900">
              <a:lnSpc>
                <a:spcPct val="130000"/>
              </a:lnSpc>
              <a:spcBef>
                <a:spcPts val="0"/>
              </a:spcBef>
              <a:buClr>
                <a:schemeClr val="folHlink"/>
              </a:buClr>
              <a:buSzPct val="75000"/>
              <a:defRPr/>
            </a:pPr>
            <a:r>
              <a:rPr lang="zh-TW" altLang="en-US" sz="1800" kern="0" dirty="0">
                <a:latin typeface="Calibri" pitchFamily="34" charset="0"/>
                <a:ea typeface="標楷體" pitchFamily="65" charset="-120"/>
                <a:cs typeface="Calibri" pitchFamily="34" charset="0"/>
              </a:rPr>
              <a:t>   </a:t>
            </a:r>
            <a:r>
              <a:rPr lang="en-US" altLang="zh-TW" sz="1800" kern="0" dirty="0">
                <a:latin typeface="Calibri" pitchFamily="34" charset="0"/>
                <a:ea typeface="標楷體" pitchFamily="65" charset="-120"/>
                <a:cs typeface="Calibri" pitchFamily="34" charset="0"/>
              </a:rPr>
              <a:t>a)</a:t>
            </a:r>
            <a:r>
              <a:rPr lang="zh-TW" altLang="en-US" sz="1800" kern="0" dirty="0">
                <a:latin typeface="Calibri" pitchFamily="34" charset="0"/>
                <a:ea typeface="標楷體" pitchFamily="65" charset="-120"/>
                <a:cs typeface="Calibri" pitchFamily="34" charset="0"/>
              </a:rPr>
              <a:t>人際溝通技巧與說服力         </a:t>
            </a:r>
            <a:r>
              <a:rPr lang="en-US" altLang="zh-TW" sz="1800" kern="0" dirty="0">
                <a:latin typeface="Calibri" pitchFamily="34" charset="0"/>
                <a:ea typeface="標楷體" pitchFamily="65" charset="-120"/>
                <a:cs typeface="Calibri" pitchFamily="34" charset="0"/>
              </a:rPr>
              <a:t>b)</a:t>
            </a:r>
            <a:r>
              <a:rPr lang="zh-TW" altLang="en-US" sz="1800" kern="0" dirty="0">
                <a:latin typeface="Calibri" pitchFamily="34" charset="0"/>
                <a:ea typeface="標楷體" pitchFamily="65" charset="-120"/>
                <a:cs typeface="Calibri" pitchFamily="34" charset="0"/>
              </a:rPr>
              <a:t>上台演講能力        </a:t>
            </a:r>
            <a:r>
              <a:rPr lang="en-US" altLang="zh-TW" sz="1800" kern="0" dirty="0">
                <a:latin typeface="Calibri" pitchFamily="34" charset="0"/>
                <a:ea typeface="標楷體" pitchFamily="65" charset="-120"/>
                <a:cs typeface="Calibri" pitchFamily="34" charset="0"/>
              </a:rPr>
              <a:t>c)</a:t>
            </a:r>
            <a:r>
              <a:rPr lang="zh-TW" altLang="en-US" sz="1800" kern="0" dirty="0">
                <a:latin typeface="Calibri" pitchFamily="34" charset="0"/>
                <a:ea typeface="標楷體" pitchFamily="65" charset="-120"/>
                <a:cs typeface="Calibri" pitchFamily="34" charset="0"/>
              </a:rPr>
              <a:t>中文書寫能力</a:t>
            </a:r>
            <a:r>
              <a:rPr lang="en-US" altLang="zh-TW" sz="1800" kern="0" dirty="0">
                <a:latin typeface="Calibri" pitchFamily="34" charset="0"/>
                <a:ea typeface="標楷體" pitchFamily="65" charset="-120"/>
                <a:cs typeface="Calibri" pitchFamily="34" charset="0"/>
              </a:rPr>
              <a:t>      d) </a:t>
            </a:r>
            <a:r>
              <a:rPr lang="zh-TW" altLang="en-US" sz="1800" kern="0" dirty="0">
                <a:latin typeface="Calibri" pitchFamily="34" charset="0"/>
                <a:ea typeface="標楷體" pitchFamily="65" charset="-120"/>
                <a:cs typeface="Calibri" pitchFamily="34" charset="0"/>
              </a:rPr>
              <a:t>外語能力</a:t>
            </a:r>
          </a:p>
          <a:p>
            <a:pPr>
              <a:lnSpc>
                <a:spcPct val="130000"/>
              </a:lnSpc>
              <a:spcBef>
                <a:spcPts val="0"/>
              </a:spcBef>
              <a:buClr>
                <a:srgbClr val="FF0000"/>
              </a:buClr>
              <a:buSzPct val="100000"/>
              <a:buFont typeface="Wingdings" pitchFamily="2" charset="2"/>
              <a:buChar char="l"/>
              <a:defRPr/>
            </a:pPr>
            <a:r>
              <a:rPr lang="zh-TW" altLang="en-US" sz="1800" kern="0" dirty="0" smtClean="0">
                <a:solidFill>
                  <a:srgbClr val="FF0000"/>
                </a:solidFill>
                <a:latin typeface="Calibri" pitchFamily="34" charset="0"/>
                <a:ea typeface="標楷體" pitchFamily="65" charset="-120"/>
                <a:cs typeface="Calibri" pitchFamily="34" charset="0"/>
              </a:rPr>
              <a:t>團隊</a:t>
            </a:r>
            <a:r>
              <a:rPr lang="zh-TW" altLang="en-US" sz="1800" kern="0" dirty="0">
                <a:solidFill>
                  <a:srgbClr val="FF0000"/>
                </a:solidFill>
                <a:latin typeface="Calibri" pitchFamily="34" charset="0"/>
                <a:ea typeface="標楷體" pitchFamily="65" charset="-120"/>
                <a:cs typeface="Calibri" pitchFamily="34" charset="0"/>
              </a:rPr>
              <a:t>合作能力</a:t>
            </a:r>
            <a:r>
              <a:rPr lang="zh-TW" altLang="en-US" sz="1800" kern="0" dirty="0">
                <a:solidFill>
                  <a:srgbClr val="0000FF"/>
                </a:solidFill>
                <a:latin typeface="Calibri" pitchFamily="34" charset="0"/>
                <a:ea typeface="標楷體" pitchFamily="65" charset="-120"/>
                <a:cs typeface="Calibri" pitchFamily="34" charset="0"/>
              </a:rPr>
              <a:t>：</a:t>
            </a:r>
          </a:p>
          <a:p>
            <a:pPr marL="342900" indent="-342900">
              <a:lnSpc>
                <a:spcPct val="130000"/>
              </a:lnSpc>
              <a:spcBef>
                <a:spcPts val="0"/>
              </a:spcBef>
              <a:buClr>
                <a:schemeClr val="folHlink"/>
              </a:buClr>
              <a:buSzPct val="75000"/>
              <a:defRPr/>
            </a:pPr>
            <a:r>
              <a:rPr lang="zh-TW" altLang="en-US" sz="1800" kern="0" dirty="0">
                <a:latin typeface="Calibri" pitchFamily="34" charset="0"/>
                <a:ea typeface="標楷體" pitchFamily="65" charset="-120"/>
                <a:cs typeface="Calibri" pitchFamily="34" charset="0"/>
              </a:rPr>
              <a:t>   </a:t>
            </a:r>
            <a:r>
              <a:rPr lang="en-US" altLang="zh-TW" sz="1800" kern="0" dirty="0">
                <a:latin typeface="Calibri" pitchFamily="34" charset="0"/>
                <a:ea typeface="標楷體" pitchFamily="65" charset="-120"/>
                <a:cs typeface="Calibri" pitchFamily="34" charset="0"/>
              </a:rPr>
              <a:t>a)</a:t>
            </a:r>
            <a:r>
              <a:rPr lang="zh-TW" altLang="en-US" sz="1800" kern="0" dirty="0">
                <a:latin typeface="Calibri" pitchFamily="34" charset="0"/>
                <a:ea typeface="標楷體" pitchFamily="65" charset="-120"/>
                <a:cs typeface="Calibri" pitchFamily="34" charset="0"/>
              </a:rPr>
              <a:t>社團        </a:t>
            </a:r>
            <a:r>
              <a:rPr lang="en-US" altLang="zh-TW" sz="1800" kern="0" dirty="0">
                <a:latin typeface="Calibri" pitchFamily="34" charset="0"/>
                <a:ea typeface="標楷體" pitchFamily="65" charset="-120"/>
                <a:cs typeface="Calibri" pitchFamily="34" charset="0"/>
              </a:rPr>
              <a:t>b)</a:t>
            </a:r>
            <a:r>
              <a:rPr lang="zh-TW" altLang="en-US" sz="1800" kern="0" dirty="0">
                <a:latin typeface="Calibri" pitchFamily="34" charset="0"/>
                <a:ea typeface="標楷體" pitchFamily="65" charset="-120"/>
                <a:cs typeface="Calibri" pitchFamily="34" charset="0"/>
              </a:rPr>
              <a:t>課外活動</a:t>
            </a:r>
          </a:p>
          <a:p>
            <a:pPr>
              <a:lnSpc>
                <a:spcPct val="130000"/>
              </a:lnSpc>
              <a:spcBef>
                <a:spcPts val="0"/>
              </a:spcBef>
              <a:buClr>
                <a:srgbClr val="FF0000"/>
              </a:buClr>
              <a:buSzPct val="100000"/>
              <a:buFont typeface="Wingdings" pitchFamily="2" charset="2"/>
              <a:buChar char="l"/>
              <a:defRPr/>
            </a:pPr>
            <a:r>
              <a:rPr lang="zh-TW" altLang="en-US" sz="1800" kern="0" dirty="0" smtClean="0">
                <a:solidFill>
                  <a:srgbClr val="FF0000"/>
                </a:solidFill>
                <a:latin typeface="Calibri" pitchFamily="34" charset="0"/>
                <a:ea typeface="標楷體" pitchFamily="65" charset="-120"/>
                <a:cs typeface="Calibri" pitchFamily="34" charset="0"/>
              </a:rPr>
              <a:t>思考</a:t>
            </a:r>
            <a:r>
              <a:rPr lang="zh-TW" altLang="en-US" sz="1800" kern="0" dirty="0">
                <a:solidFill>
                  <a:srgbClr val="FF0000"/>
                </a:solidFill>
                <a:latin typeface="Calibri" pitchFamily="34" charset="0"/>
                <a:ea typeface="標楷體" pitchFamily="65" charset="-120"/>
                <a:cs typeface="Calibri" pitchFamily="34" charset="0"/>
              </a:rPr>
              <a:t>力</a:t>
            </a:r>
            <a:r>
              <a:rPr lang="zh-TW" altLang="en-US" sz="1800" kern="0" dirty="0">
                <a:solidFill>
                  <a:srgbClr val="0000FF"/>
                </a:solidFill>
                <a:latin typeface="Calibri" pitchFamily="34" charset="0"/>
                <a:ea typeface="標楷體" pitchFamily="65" charset="-120"/>
                <a:cs typeface="Calibri" pitchFamily="34" charset="0"/>
              </a:rPr>
              <a:t>：</a:t>
            </a:r>
          </a:p>
          <a:p>
            <a:pPr marL="342900" indent="-342900">
              <a:lnSpc>
                <a:spcPct val="130000"/>
              </a:lnSpc>
              <a:spcBef>
                <a:spcPts val="0"/>
              </a:spcBef>
              <a:buClr>
                <a:schemeClr val="folHlink"/>
              </a:buClr>
              <a:buSzPct val="75000"/>
              <a:defRPr/>
            </a:pPr>
            <a:r>
              <a:rPr lang="zh-TW" altLang="en-US" sz="1800" kern="0" dirty="0">
                <a:latin typeface="Calibri" pitchFamily="34" charset="0"/>
                <a:ea typeface="標楷體" pitchFamily="65" charset="-120"/>
                <a:cs typeface="Calibri" pitchFamily="34" charset="0"/>
              </a:rPr>
              <a:t>   </a:t>
            </a:r>
            <a:r>
              <a:rPr lang="en-US" altLang="zh-TW" sz="1800" kern="0" dirty="0">
                <a:latin typeface="Calibri" pitchFamily="34" charset="0"/>
                <a:ea typeface="標楷體" pitchFamily="65" charset="-120"/>
                <a:cs typeface="Calibri" pitchFamily="34" charset="0"/>
              </a:rPr>
              <a:t>a)</a:t>
            </a:r>
            <a:r>
              <a:rPr lang="zh-TW" altLang="en-US" sz="1800" kern="0" dirty="0">
                <a:latin typeface="Calibri" pitchFamily="34" charset="0"/>
                <a:ea typeface="標楷體" pitchFamily="65" charset="-120"/>
                <a:cs typeface="Calibri" pitchFamily="34" charset="0"/>
              </a:rPr>
              <a:t>邏輯思考力       </a:t>
            </a:r>
            <a:r>
              <a:rPr lang="en-US" altLang="zh-TW" sz="1800" kern="0" dirty="0">
                <a:latin typeface="Calibri" pitchFamily="34" charset="0"/>
                <a:ea typeface="標楷體" pitchFamily="65" charset="-120"/>
                <a:cs typeface="Calibri" pitchFamily="34" charset="0"/>
              </a:rPr>
              <a:t>b)</a:t>
            </a:r>
            <a:r>
              <a:rPr lang="zh-TW" altLang="en-US" sz="1800" kern="0" dirty="0">
                <a:latin typeface="Calibri" pitchFamily="34" charset="0"/>
                <a:ea typeface="標楷體" pitchFamily="65" charset="-120"/>
                <a:cs typeface="Calibri" pitchFamily="34" charset="0"/>
              </a:rPr>
              <a:t>創意思考力       </a:t>
            </a:r>
            <a:r>
              <a:rPr lang="en-US" altLang="zh-TW" sz="1800" kern="0" dirty="0">
                <a:latin typeface="Calibri" pitchFamily="34" charset="0"/>
                <a:ea typeface="標楷體" pitchFamily="65" charset="-120"/>
                <a:cs typeface="Calibri" pitchFamily="34" charset="0"/>
              </a:rPr>
              <a:t>c)</a:t>
            </a:r>
            <a:r>
              <a:rPr lang="zh-TW" altLang="en-US" sz="1800" kern="0" dirty="0">
                <a:latin typeface="Calibri" pitchFamily="34" charset="0"/>
                <a:ea typeface="標楷體" pitchFamily="65" charset="-120"/>
                <a:cs typeface="Calibri" pitchFamily="34" charset="0"/>
              </a:rPr>
              <a:t>問題分析與解決能力        </a:t>
            </a:r>
            <a:r>
              <a:rPr lang="en-US" altLang="zh-TW" sz="1800" kern="0" dirty="0">
                <a:latin typeface="Calibri" pitchFamily="34" charset="0"/>
                <a:ea typeface="標楷體" pitchFamily="65" charset="-120"/>
                <a:cs typeface="Calibri" pitchFamily="34" charset="0"/>
              </a:rPr>
              <a:t>d)</a:t>
            </a:r>
            <a:r>
              <a:rPr lang="zh-TW" altLang="en-US" sz="1800" kern="0" dirty="0">
                <a:latin typeface="Calibri" pitchFamily="34" charset="0"/>
                <a:ea typeface="標楷體" pitchFamily="65" charset="-120"/>
                <a:cs typeface="Calibri" pitchFamily="34" charset="0"/>
              </a:rPr>
              <a:t>企劃力</a:t>
            </a:r>
            <a:endParaRPr lang="en-US" altLang="zh-TW" sz="1800" kern="0" dirty="0">
              <a:latin typeface="Calibri" pitchFamily="34" charset="0"/>
              <a:ea typeface="標楷體" pitchFamily="65" charset="-120"/>
              <a:cs typeface="Calibri" pitchFamily="34" charset="0"/>
            </a:endParaRPr>
          </a:p>
          <a:p>
            <a:pPr>
              <a:lnSpc>
                <a:spcPct val="130000"/>
              </a:lnSpc>
              <a:spcBef>
                <a:spcPts val="0"/>
              </a:spcBef>
              <a:buClr>
                <a:srgbClr val="FF0000"/>
              </a:buClr>
              <a:buSzPct val="100000"/>
              <a:buFont typeface="Wingdings" pitchFamily="2" charset="2"/>
              <a:buChar char="l"/>
              <a:defRPr/>
            </a:pPr>
            <a:r>
              <a:rPr lang="zh-TW" altLang="en-US" sz="1800" dirty="0" smtClean="0">
                <a:solidFill>
                  <a:srgbClr val="FF0000"/>
                </a:solidFill>
                <a:latin typeface="Calibri" pitchFamily="34" charset="0"/>
                <a:ea typeface="標楷體" pitchFamily="65" charset="-120"/>
                <a:cs typeface="Calibri" pitchFamily="34" charset="0"/>
              </a:rPr>
              <a:t>自我</a:t>
            </a:r>
            <a:r>
              <a:rPr lang="zh-TW" altLang="en-US" sz="1800" dirty="0">
                <a:solidFill>
                  <a:srgbClr val="FF0000"/>
                </a:solidFill>
                <a:latin typeface="Calibri" pitchFamily="34" charset="0"/>
                <a:ea typeface="標楷體" pitchFamily="65" charset="-120"/>
                <a:cs typeface="Calibri" pitchFamily="34" charset="0"/>
              </a:rPr>
              <a:t>認識能力</a:t>
            </a:r>
            <a:r>
              <a:rPr lang="zh-TW" altLang="en-US" sz="1800" dirty="0">
                <a:solidFill>
                  <a:srgbClr val="0000FF"/>
                </a:solidFill>
                <a:latin typeface="Calibri" pitchFamily="34" charset="0"/>
                <a:ea typeface="標楷體" pitchFamily="65" charset="-120"/>
                <a:cs typeface="Calibri" pitchFamily="34" charset="0"/>
              </a:rPr>
              <a:t>：</a:t>
            </a:r>
          </a:p>
          <a:p>
            <a:pPr>
              <a:lnSpc>
                <a:spcPct val="130000"/>
              </a:lnSpc>
              <a:spcBef>
                <a:spcPts val="0"/>
              </a:spcBef>
              <a:defRPr/>
            </a:pPr>
            <a:r>
              <a:rPr lang="zh-TW" altLang="en-US" sz="1800" dirty="0">
                <a:solidFill>
                  <a:srgbClr val="0000FF"/>
                </a:solidFill>
                <a:latin typeface="Calibri" pitchFamily="34" charset="0"/>
                <a:ea typeface="標楷體" pitchFamily="65" charset="-120"/>
                <a:cs typeface="Calibri" pitchFamily="34" charset="0"/>
              </a:rPr>
              <a:t>    </a:t>
            </a:r>
            <a:r>
              <a:rPr lang="en-US" altLang="zh-TW" sz="1800" dirty="0">
                <a:latin typeface="Calibri" pitchFamily="34" charset="0"/>
                <a:ea typeface="標楷體" pitchFamily="65" charset="-120"/>
                <a:cs typeface="Calibri" pitchFamily="34" charset="0"/>
              </a:rPr>
              <a:t>a)</a:t>
            </a:r>
            <a:r>
              <a:rPr lang="zh-TW" altLang="en-US" sz="1800" dirty="0">
                <a:latin typeface="Calibri" pitchFamily="34" charset="0"/>
                <a:ea typeface="標楷體" pitchFamily="65" charset="-120"/>
                <a:cs typeface="Calibri" pitchFamily="34" charset="0"/>
              </a:rPr>
              <a:t>自我能力優勢         </a:t>
            </a:r>
            <a:r>
              <a:rPr lang="en-US" altLang="zh-TW" sz="1800" dirty="0">
                <a:latin typeface="Calibri" pitchFamily="34" charset="0"/>
                <a:ea typeface="標楷體" pitchFamily="65" charset="-120"/>
                <a:cs typeface="Calibri" pitchFamily="34" charset="0"/>
              </a:rPr>
              <a:t>b)</a:t>
            </a:r>
            <a:r>
              <a:rPr lang="zh-TW" altLang="en-US" sz="1800" dirty="0">
                <a:latin typeface="Calibri" pitchFamily="34" charset="0"/>
                <a:ea typeface="標楷體" pitchFamily="65" charset="-120"/>
                <a:cs typeface="Calibri" pitchFamily="34" charset="0"/>
              </a:rPr>
              <a:t>性格特質          </a:t>
            </a:r>
            <a:r>
              <a:rPr lang="en-US" altLang="zh-TW" sz="1800" dirty="0">
                <a:latin typeface="Calibri" pitchFamily="34" charset="0"/>
                <a:ea typeface="標楷體" pitchFamily="65" charset="-120"/>
                <a:cs typeface="Calibri" pitchFamily="34" charset="0"/>
              </a:rPr>
              <a:t>c)</a:t>
            </a:r>
            <a:r>
              <a:rPr lang="zh-TW" altLang="en-US" sz="1800" dirty="0">
                <a:latin typeface="Calibri" pitchFamily="34" charset="0"/>
                <a:ea typeface="標楷體" pitchFamily="65" charset="-120"/>
                <a:cs typeface="Calibri" pitchFamily="34" charset="0"/>
              </a:rPr>
              <a:t>興趣領域</a:t>
            </a:r>
            <a:endParaRPr lang="en-US" altLang="zh-TW" sz="1800" dirty="0">
              <a:latin typeface="Calibri" pitchFamily="34" charset="0"/>
              <a:ea typeface="標楷體" pitchFamily="65" charset="-120"/>
              <a:cs typeface="Calibri" pitchFamily="34" charset="0"/>
            </a:endParaRPr>
          </a:p>
          <a:p>
            <a:pPr>
              <a:lnSpc>
                <a:spcPct val="130000"/>
              </a:lnSpc>
              <a:spcBef>
                <a:spcPts val="0"/>
              </a:spcBef>
              <a:buFont typeface="Wingdings" pitchFamily="2" charset="2"/>
              <a:buChar char="l"/>
              <a:defRPr/>
            </a:pPr>
            <a:r>
              <a:rPr lang="zh-TW" altLang="en-US" sz="1800" dirty="0" smtClean="0">
                <a:solidFill>
                  <a:srgbClr val="FF0000"/>
                </a:solidFill>
                <a:latin typeface="Calibri" pitchFamily="34" charset="0"/>
                <a:ea typeface="標楷體" pitchFamily="65" charset="-120"/>
                <a:cs typeface="Calibri" pitchFamily="34" charset="0"/>
              </a:rPr>
              <a:t>品味</a:t>
            </a:r>
            <a:r>
              <a:rPr lang="zh-TW" altLang="en-US" sz="1800" dirty="0">
                <a:solidFill>
                  <a:srgbClr val="FF0000"/>
                </a:solidFill>
                <a:latin typeface="Calibri" pitchFamily="34" charset="0"/>
                <a:ea typeface="標楷體" pitchFamily="65" charset="-120"/>
                <a:cs typeface="Calibri" pitchFamily="34" charset="0"/>
              </a:rPr>
              <a:t>美感能力</a:t>
            </a:r>
            <a:r>
              <a:rPr lang="zh-TW" altLang="en-US" sz="1800" dirty="0">
                <a:solidFill>
                  <a:srgbClr val="0000FF"/>
                </a:solidFill>
                <a:latin typeface="Calibri" pitchFamily="34" charset="0"/>
                <a:ea typeface="標楷體" pitchFamily="65" charset="-120"/>
                <a:cs typeface="Calibri" pitchFamily="34" charset="0"/>
              </a:rPr>
              <a:t>：</a:t>
            </a:r>
            <a:endParaRPr lang="zh-TW" altLang="en-US" sz="1800" dirty="0">
              <a:latin typeface="Calibri" pitchFamily="34" charset="0"/>
              <a:ea typeface="標楷體" pitchFamily="65" charset="-120"/>
              <a:cs typeface="Calibri" pitchFamily="34" charset="0"/>
            </a:endParaRPr>
          </a:p>
          <a:p>
            <a:pPr>
              <a:lnSpc>
                <a:spcPct val="130000"/>
              </a:lnSpc>
              <a:spcBef>
                <a:spcPts val="0"/>
              </a:spcBef>
              <a:defRPr/>
            </a:pPr>
            <a:r>
              <a:rPr lang="zh-TW" altLang="en-US" sz="1800" dirty="0">
                <a:latin typeface="Calibri" pitchFamily="34" charset="0"/>
                <a:ea typeface="標楷體" pitchFamily="65" charset="-120"/>
                <a:cs typeface="Calibri" pitchFamily="34" charset="0"/>
              </a:rPr>
              <a:t>   </a:t>
            </a:r>
            <a:r>
              <a:rPr lang="en-US" altLang="zh-TW" sz="1800" dirty="0">
                <a:latin typeface="Calibri" pitchFamily="34" charset="0"/>
                <a:ea typeface="標楷體" pitchFamily="65" charset="-120"/>
                <a:cs typeface="Calibri" pitchFamily="34" charset="0"/>
              </a:rPr>
              <a:t>a)</a:t>
            </a:r>
            <a:r>
              <a:rPr lang="zh-TW" altLang="en-US" sz="1800" dirty="0">
                <a:latin typeface="Calibri" pitchFamily="34" charset="0"/>
                <a:ea typeface="標楷體" pitchFamily="65" charset="-120"/>
                <a:cs typeface="Calibri" pitchFamily="34" charset="0"/>
              </a:rPr>
              <a:t>課外書籍          </a:t>
            </a:r>
            <a:r>
              <a:rPr lang="en-US" altLang="zh-TW" sz="1800" dirty="0">
                <a:latin typeface="Calibri" pitchFamily="34" charset="0"/>
                <a:ea typeface="標楷體" pitchFamily="65" charset="-120"/>
                <a:cs typeface="Calibri" pitchFamily="34" charset="0"/>
              </a:rPr>
              <a:t>b)</a:t>
            </a:r>
            <a:r>
              <a:rPr lang="zh-TW" altLang="en-US" sz="1800" dirty="0">
                <a:latin typeface="Calibri" pitchFamily="34" charset="0"/>
                <a:ea typeface="標楷體" pitchFamily="65" charset="-120"/>
                <a:cs typeface="Calibri" pitchFamily="34" charset="0"/>
              </a:rPr>
              <a:t>人文藝術         </a:t>
            </a:r>
            <a:r>
              <a:rPr lang="en-US" altLang="zh-TW" sz="1800" dirty="0">
                <a:latin typeface="Calibri" pitchFamily="34" charset="0"/>
                <a:ea typeface="標楷體" pitchFamily="65" charset="-120"/>
                <a:cs typeface="Calibri" pitchFamily="34" charset="0"/>
              </a:rPr>
              <a:t>c)</a:t>
            </a:r>
            <a:r>
              <a:rPr lang="zh-TW" altLang="en-US" sz="1800" dirty="0">
                <a:latin typeface="Calibri" pitchFamily="34" charset="0"/>
                <a:ea typeface="標楷體" pitchFamily="65" charset="-120"/>
                <a:cs typeface="Calibri" pitchFamily="34" charset="0"/>
              </a:rPr>
              <a:t>形象管理</a:t>
            </a:r>
            <a:endParaRPr lang="en-US" altLang="zh-TW" sz="1800" dirty="0">
              <a:latin typeface="Calibri" pitchFamily="34" charset="0"/>
              <a:ea typeface="標楷體" pitchFamily="65" charset="-120"/>
              <a:cs typeface="Calibri" pitchFamily="34" charset="0"/>
            </a:endParaRPr>
          </a:p>
          <a:p>
            <a:pPr>
              <a:lnSpc>
                <a:spcPct val="130000"/>
              </a:lnSpc>
              <a:spcBef>
                <a:spcPts val="0"/>
              </a:spcBef>
              <a:buFont typeface="Wingdings" pitchFamily="2" charset="2"/>
              <a:buChar char="l"/>
              <a:defRPr/>
            </a:pPr>
            <a:r>
              <a:rPr lang="zh-TW" altLang="en-US" sz="1800" dirty="0" smtClean="0">
                <a:solidFill>
                  <a:srgbClr val="FF0000"/>
                </a:solidFill>
                <a:latin typeface="Calibri" pitchFamily="34" charset="0"/>
                <a:ea typeface="標楷體" pitchFamily="65" charset="-120"/>
                <a:cs typeface="Calibri" pitchFamily="34" charset="0"/>
              </a:rPr>
              <a:t>應用</a:t>
            </a:r>
            <a:r>
              <a:rPr lang="zh-TW" altLang="en-US" sz="1800" dirty="0">
                <a:solidFill>
                  <a:srgbClr val="FF0000"/>
                </a:solidFill>
                <a:latin typeface="Calibri" pitchFamily="34" charset="0"/>
                <a:ea typeface="標楷體" pitchFamily="65" charset="-120"/>
                <a:cs typeface="Calibri" pitchFamily="34" charset="0"/>
              </a:rPr>
              <a:t>技能</a:t>
            </a:r>
            <a:r>
              <a:rPr lang="zh-TW" altLang="en-US" sz="1800" dirty="0">
                <a:solidFill>
                  <a:srgbClr val="0000FF"/>
                </a:solidFill>
                <a:latin typeface="Calibri" pitchFamily="34" charset="0"/>
                <a:ea typeface="標楷體" pitchFamily="65" charset="-120"/>
                <a:cs typeface="Calibri" pitchFamily="34" charset="0"/>
              </a:rPr>
              <a:t>：</a:t>
            </a:r>
          </a:p>
          <a:p>
            <a:pPr>
              <a:lnSpc>
                <a:spcPct val="130000"/>
              </a:lnSpc>
              <a:spcBef>
                <a:spcPts val="0"/>
              </a:spcBef>
              <a:defRPr/>
            </a:pPr>
            <a:r>
              <a:rPr lang="zh-TW" altLang="en-US" sz="1800" dirty="0">
                <a:solidFill>
                  <a:srgbClr val="0000FF"/>
                </a:solidFill>
                <a:latin typeface="Calibri" pitchFamily="34" charset="0"/>
                <a:ea typeface="標楷體" pitchFamily="65" charset="-120"/>
                <a:cs typeface="Calibri" pitchFamily="34" charset="0"/>
              </a:rPr>
              <a:t>   </a:t>
            </a:r>
            <a:r>
              <a:rPr lang="en-US" altLang="zh-TW" sz="1800" dirty="0">
                <a:latin typeface="Calibri" pitchFamily="34" charset="0"/>
                <a:ea typeface="標楷體" pitchFamily="65" charset="-120"/>
                <a:cs typeface="Calibri" pitchFamily="34" charset="0"/>
              </a:rPr>
              <a:t>a)</a:t>
            </a:r>
            <a:r>
              <a:rPr lang="zh-TW" altLang="en-US" sz="1800" dirty="0">
                <a:latin typeface="Calibri" pitchFamily="34" charset="0"/>
                <a:ea typeface="標楷體" pitchFamily="65" charset="-120"/>
                <a:cs typeface="Calibri" pitchFamily="34" charset="0"/>
              </a:rPr>
              <a:t>電腦軟體運用能力</a:t>
            </a:r>
            <a:endParaRPr lang="en-US" altLang="zh-TW" sz="1800" dirty="0">
              <a:latin typeface="Calibri" pitchFamily="34" charset="0"/>
              <a:ea typeface="標楷體" pitchFamily="65" charset="-120"/>
              <a:cs typeface="Calibri" pitchFamily="34" charset="0"/>
            </a:endParaRPr>
          </a:p>
          <a:p>
            <a:pPr>
              <a:lnSpc>
                <a:spcPct val="130000"/>
              </a:lnSpc>
              <a:spcBef>
                <a:spcPts val="0"/>
              </a:spcBef>
              <a:buFont typeface="Wingdings" pitchFamily="2" charset="2"/>
              <a:buChar char="l"/>
              <a:defRPr/>
            </a:pPr>
            <a:r>
              <a:rPr lang="zh-TW" altLang="en-US" sz="1800" dirty="0" smtClean="0">
                <a:solidFill>
                  <a:srgbClr val="FF0000"/>
                </a:solidFill>
                <a:latin typeface="Calibri" pitchFamily="34" charset="0"/>
                <a:ea typeface="標楷體" pitchFamily="65" charset="-120"/>
                <a:cs typeface="Calibri" pitchFamily="34" charset="0"/>
              </a:rPr>
              <a:t>情報蒐集與整合能力</a:t>
            </a:r>
            <a:r>
              <a:rPr lang="zh-TW" altLang="en-US" sz="1800" dirty="0">
                <a:solidFill>
                  <a:srgbClr val="0000FF"/>
                </a:solidFill>
                <a:latin typeface="Calibri" pitchFamily="34" charset="0"/>
                <a:ea typeface="標楷體" pitchFamily="65" charset="-120"/>
                <a:cs typeface="Calibri" pitchFamily="34" charset="0"/>
              </a:rPr>
              <a:t>：</a:t>
            </a:r>
          </a:p>
          <a:p>
            <a:pPr>
              <a:lnSpc>
                <a:spcPct val="130000"/>
              </a:lnSpc>
              <a:spcBef>
                <a:spcPts val="0"/>
              </a:spcBef>
              <a:defRPr/>
            </a:pPr>
            <a:r>
              <a:rPr lang="zh-TW" altLang="en-US" sz="1800" dirty="0">
                <a:latin typeface="Calibri" pitchFamily="34" charset="0"/>
                <a:ea typeface="標楷體" pitchFamily="65" charset="-120"/>
                <a:cs typeface="Calibri" pitchFamily="34" charset="0"/>
              </a:rPr>
              <a:t>   </a:t>
            </a:r>
            <a:r>
              <a:rPr lang="en-US" altLang="zh-TW" sz="1800" dirty="0">
                <a:latin typeface="Calibri" pitchFamily="34" charset="0"/>
                <a:ea typeface="標楷體" pitchFamily="65" charset="-120"/>
                <a:cs typeface="Calibri" pitchFamily="34" charset="0"/>
              </a:rPr>
              <a:t>a)</a:t>
            </a:r>
            <a:r>
              <a:rPr lang="zh-TW" altLang="en-US" sz="1800" dirty="0">
                <a:latin typeface="Calibri" pitchFamily="34" charset="0"/>
                <a:ea typeface="標楷體" pitchFamily="65" charset="-120"/>
                <a:cs typeface="Calibri" pitchFamily="34" charset="0"/>
              </a:rPr>
              <a:t>多看</a:t>
            </a:r>
            <a:r>
              <a:rPr lang="zh-TW" altLang="en-US" sz="1800" dirty="0" smtClean="0">
                <a:latin typeface="Calibri" pitchFamily="34" charset="0"/>
                <a:ea typeface="標楷體" pitchFamily="65" charset="-120"/>
                <a:cs typeface="Calibri" pitchFamily="34" charset="0"/>
              </a:rPr>
              <a:t>財經</a:t>
            </a:r>
            <a:r>
              <a:rPr lang="zh-TW" altLang="en-US" sz="1800" dirty="0" smtClean="0">
                <a:latin typeface="標楷體"/>
                <a:ea typeface="標楷體"/>
                <a:cs typeface="Calibri" pitchFamily="34" charset="0"/>
              </a:rPr>
              <a:t>、潮流趨勢</a:t>
            </a:r>
            <a:r>
              <a:rPr lang="zh-TW" altLang="en-US" sz="1800" dirty="0" smtClean="0">
                <a:latin typeface="Calibri" pitchFamily="34" charset="0"/>
                <a:ea typeface="標楷體" pitchFamily="65" charset="-120"/>
                <a:cs typeface="Calibri" pitchFamily="34" charset="0"/>
              </a:rPr>
              <a:t>新聞        </a:t>
            </a:r>
            <a:r>
              <a:rPr lang="en-US" altLang="zh-TW" sz="1800" dirty="0" smtClean="0">
                <a:latin typeface="Calibri" pitchFamily="34" charset="0"/>
                <a:ea typeface="標楷體" pitchFamily="65" charset="-120"/>
                <a:cs typeface="Calibri" pitchFamily="34" charset="0"/>
              </a:rPr>
              <a:t>b</a:t>
            </a:r>
            <a:r>
              <a:rPr lang="en-US" altLang="zh-TW" sz="1800" dirty="0">
                <a:latin typeface="Calibri" pitchFamily="34" charset="0"/>
                <a:ea typeface="標楷體" pitchFamily="65" charset="-120"/>
                <a:cs typeface="Calibri" pitchFamily="34" charset="0"/>
              </a:rPr>
              <a:t>) </a:t>
            </a:r>
            <a:r>
              <a:rPr lang="zh-TW" altLang="en-US" sz="1800" dirty="0">
                <a:latin typeface="Calibri" pitchFamily="34" charset="0"/>
                <a:ea typeface="標楷體" pitchFamily="65" charset="-120"/>
                <a:cs typeface="Calibri" pitchFamily="34" charset="0"/>
              </a:rPr>
              <a:t>擴大生活圈認識各種行業世界        </a:t>
            </a:r>
            <a:r>
              <a:rPr lang="en-US" altLang="zh-TW" sz="1800" dirty="0" smtClean="0">
                <a:latin typeface="Calibri" pitchFamily="34" charset="0"/>
                <a:ea typeface="標楷體" pitchFamily="65" charset="-120"/>
                <a:cs typeface="Calibri" pitchFamily="34" charset="0"/>
              </a:rPr>
              <a:t>c</a:t>
            </a:r>
            <a:r>
              <a:rPr lang="en-US" altLang="zh-TW" sz="1800" dirty="0">
                <a:latin typeface="Calibri" pitchFamily="34" charset="0"/>
                <a:ea typeface="標楷體" pitchFamily="65" charset="-120"/>
                <a:cs typeface="Calibri" pitchFamily="34" charset="0"/>
              </a:rPr>
              <a:t>)</a:t>
            </a:r>
            <a:r>
              <a:rPr lang="zh-TW" altLang="en-US" sz="1800" dirty="0">
                <a:latin typeface="Calibri" pitchFamily="34" charset="0"/>
                <a:ea typeface="標楷體" pitchFamily="65" charset="-120"/>
                <a:cs typeface="Calibri" pitchFamily="34" charset="0"/>
              </a:rPr>
              <a:t>世界</a:t>
            </a:r>
            <a:r>
              <a:rPr lang="zh-TW" altLang="en-US" sz="1800" dirty="0" smtClean="0">
                <a:latin typeface="Calibri" pitchFamily="34" charset="0"/>
                <a:ea typeface="標楷體" pitchFamily="65" charset="-120"/>
                <a:cs typeface="Calibri" pitchFamily="34" charset="0"/>
              </a:rPr>
              <a:t>知識</a:t>
            </a:r>
            <a:endParaRPr lang="zh-TW" altLang="en-US" sz="1800" kern="0" dirty="0">
              <a:latin typeface="Calibri" pitchFamily="34" charset="0"/>
              <a:ea typeface="標楷體" pitchFamily="65" charset="-120"/>
              <a:cs typeface="Calibri" pitchFamily="34" charset="0"/>
            </a:endParaRPr>
          </a:p>
        </p:txBody>
      </p:sp>
      <p:sp>
        <p:nvSpPr>
          <p:cNvPr id="3" name="矩形 3"/>
          <p:cNvSpPr>
            <a:spLocks noChangeArrowheads="1"/>
          </p:cNvSpPr>
          <p:nvPr/>
        </p:nvSpPr>
        <p:spPr bwMode="auto">
          <a:xfrm>
            <a:off x="0" y="692696"/>
            <a:ext cx="9144000" cy="523220"/>
          </a:xfrm>
          <a:prstGeom prst="rect">
            <a:avLst/>
          </a:prstGeom>
          <a:noFill/>
          <a:ln w="9525">
            <a:noFill/>
            <a:miter lim="800000"/>
            <a:headEnd/>
            <a:tailEnd/>
          </a:ln>
        </p:spPr>
        <p:txBody>
          <a:bodyPr>
            <a:spAutoFit/>
          </a:bodyPr>
          <a:lstStyle/>
          <a:p>
            <a:pPr algn="ctr"/>
            <a:r>
              <a:rPr lang="zh-TW" altLang="en-US" sz="2800" b="1" dirty="0" smtClean="0">
                <a:solidFill>
                  <a:srgbClr val="C00000"/>
                </a:solidFill>
                <a:latin typeface="標楷體" pitchFamily="65" charset="-120"/>
                <a:ea typeface="標楷體" pitchFamily="65" charset="-120"/>
              </a:rPr>
              <a:t>大 </a:t>
            </a:r>
            <a:r>
              <a:rPr lang="zh-TW" altLang="zh-TW" sz="2800" b="1" dirty="0" smtClean="0">
                <a:solidFill>
                  <a:srgbClr val="C00000"/>
                </a:solidFill>
                <a:latin typeface="標楷體" pitchFamily="65" charset="-120"/>
                <a:ea typeface="標楷體" pitchFamily="65" charset="-120"/>
              </a:rPr>
              <a:t>學</a:t>
            </a:r>
            <a:r>
              <a:rPr lang="zh-TW" altLang="en-US" sz="2800" b="1" dirty="0" smtClean="0">
                <a:solidFill>
                  <a:srgbClr val="C00000"/>
                </a:solidFill>
                <a:latin typeface="標楷體" pitchFamily="65" charset="-120"/>
                <a:ea typeface="標楷體" pitchFamily="65" charset="-120"/>
              </a:rPr>
              <a:t> </a:t>
            </a:r>
            <a:r>
              <a:rPr lang="zh-TW" altLang="zh-TW" sz="2800" b="1" dirty="0" smtClean="0">
                <a:solidFill>
                  <a:srgbClr val="C00000"/>
                </a:solidFill>
                <a:latin typeface="標楷體" pitchFamily="65" charset="-120"/>
                <a:ea typeface="標楷體" pitchFamily="65" charset="-120"/>
              </a:rPr>
              <a:t>生</a:t>
            </a:r>
            <a:r>
              <a:rPr lang="zh-TW" altLang="en-US" sz="2800" b="1" dirty="0" smtClean="0">
                <a:solidFill>
                  <a:srgbClr val="C00000"/>
                </a:solidFill>
                <a:latin typeface="標楷體" pitchFamily="65" charset="-120"/>
                <a:ea typeface="標楷體" pitchFamily="65" charset="-120"/>
              </a:rPr>
              <a:t> </a:t>
            </a:r>
            <a:r>
              <a:rPr lang="zh-TW" altLang="zh-TW" sz="2800" b="1" dirty="0" smtClean="0">
                <a:solidFill>
                  <a:srgbClr val="C00000"/>
                </a:solidFill>
                <a:latin typeface="標楷體" pitchFamily="65" charset="-120"/>
                <a:ea typeface="標楷體" pitchFamily="65" charset="-120"/>
              </a:rPr>
              <a:t>必</a:t>
            </a:r>
            <a:r>
              <a:rPr lang="zh-TW" altLang="en-US" sz="2800" b="1" dirty="0" smtClean="0">
                <a:solidFill>
                  <a:srgbClr val="C00000"/>
                </a:solidFill>
                <a:latin typeface="標楷體" pitchFamily="65" charset="-120"/>
                <a:ea typeface="標楷體" pitchFamily="65" charset="-120"/>
              </a:rPr>
              <a:t> </a:t>
            </a:r>
            <a:r>
              <a:rPr lang="zh-TW" altLang="zh-TW" sz="2800" b="1" dirty="0" smtClean="0">
                <a:solidFill>
                  <a:srgbClr val="C00000"/>
                </a:solidFill>
                <a:latin typeface="標楷體" pitchFamily="65" charset="-120"/>
                <a:ea typeface="標楷體" pitchFamily="65" charset="-120"/>
              </a:rPr>
              <a:t>備</a:t>
            </a:r>
            <a:r>
              <a:rPr lang="zh-TW" altLang="en-US" sz="2800" b="1" dirty="0" smtClean="0">
                <a:solidFill>
                  <a:srgbClr val="C00000"/>
                </a:solidFill>
                <a:latin typeface="標楷體" pitchFamily="65" charset="-120"/>
                <a:ea typeface="標楷體" pitchFamily="65" charset="-120"/>
              </a:rPr>
              <a:t> </a:t>
            </a:r>
            <a:r>
              <a:rPr lang="zh-TW" altLang="zh-TW" sz="2800" b="1" dirty="0" smtClean="0">
                <a:solidFill>
                  <a:srgbClr val="C00000"/>
                </a:solidFill>
                <a:latin typeface="標楷體" pitchFamily="65" charset="-120"/>
                <a:ea typeface="標楷體" pitchFamily="65" charset="-120"/>
              </a:rPr>
              <a:t>的</a:t>
            </a:r>
            <a:r>
              <a:rPr lang="zh-TW" altLang="en-US" sz="2800" b="1" dirty="0" smtClean="0">
                <a:solidFill>
                  <a:srgbClr val="C00000"/>
                </a:solidFill>
                <a:latin typeface="標楷體" pitchFamily="65" charset="-120"/>
                <a:ea typeface="標楷體" pitchFamily="65" charset="-120"/>
              </a:rPr>
              <a:t> 基 本 </a:t>
            </a:r>
            <a:r>
              <a:rPr lang="zh-TW" altLang="zh-TW" sz="2800" b="1" dirty="0" smtClean="0">
                <a:solidFill>
                  <a:srgbClr val="C00000"/>
                </a:solidFill>
                <a:latin typeface="標楷體" pitchFamily="65" charset="-120"/>
                <a:ea typeface="標楷體" pitchFamily="65" charset="-120"/>
              </a:rPr>
              <a:t>能</a:t>
            </a:r>
            <a:r>
              <a:rPr lang="zh-TW" altLang="en-US" sz="2800" b="1" dirty="0" smtClean="0">
                <a:solidFill>
                  <a:srgbClr val="C00000"/>
                </a:solidFill>
                <a:latin typeface="標楷體" pitchFamily="65" charset="-120"/>
                <a:ea typeface="標楷體" pitchFamily="65" charset="-120"/>
              </a:rPr>
              <a:t> </a:t>
            </a:r>
            <a:r>
              <a:rPr lang="zh-TW" altLang="zh-TW" sz="2800" b="1" dirty="0" smtClean="0">
                <a:solidFill>
                  <a:srgbClr val="C00000"/>
                </a:solidFill>
                <a:latin typeface="標楷體" pitchFamily="65" charset="-120"/>
                <a:ea typeface="標楷體" pitchFamily="65" charset="-120"/>
              </a:rPr>
              <a:t>力</a:t>
            </a:r>
            <a:endParaRPr lang="zh-TW" altLang="en-US" sz="2800" b="1" dirty="0">
              <a:solidFill>
                <a:srgbClr val="C00000"/>
              </a:solidFill>
              <a:latin typeface="標楷體" pitchFamily="65" charset="-120"/>
              <a:ea typeface="標楷體"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467544" y="1412776"/>
            <a:ext cx="8352928" cy="3785652"/>
          </a:xfrm>
          <a:prstGeom prst="rect">
            <a:avLst/>
          </a:prstGeom>
          <a:noFill/>
        </p:spPr>
        <p:txBody>
          <a:bodyPr wrap="square" rtlCol="0" anchor="ctr">
            <a:spAutoFit/>
          </a:bodyPr>
          <a:lstStyle/>
          <a:p>
            <a:pPr>
              <a:lnSpc>
                <a:spcPct val="200000"/>
              </a:lnSpc>
              <a:buFont typeface="Wingdings" pitchFamily="2" charset="2"/>
              <a:buChar char="l"/>
            </a:pPr>
            <a:r>
              <a:rPr lang="zh-TW" altLang="en-US" sz="2000" dirty="0" smtClean="0">
                <a:latin typeface="Calibri" pitchFamily="34" charset="0"/>
                <a:ea typeface="標楷體" pitchFamily="65" charset="-120"/>
              </a:rPr>
              <a:t> </a:t>
            </a:r>
            <a:r>
              <a:rPr lang="en-US" altLang="zh-TW" sz="2000" dirty="0" smtClean="0">
                <a:latin typeface="Calibri" pitchFamily="34" charset="0"/>
                <a:ea typeface="標楷體" pitchFamily="65" charset="-120"/>
              </a:rPr>
              <a:t>102</a:t>
            </a:r>
            <a:r>
              <a:rPr lang="zh-TW" altLang="en-US" sz="2000" dirty="0" smtClean="0">
                <a:latin typeface="Calibri" pitchFamily="34" charset="0"/>
                <a:ea typeface="標楷體" pitchFamily="65" charset="-120"/>
              </a:rPr>
              <a:t>學年度起</a:t>
            </a:r>
            <a:r>
              <a:rPr lang="zh-TW" altLang="en-US" sz="2000" dirty="0" smtClean="0">
                <a:solidFill>
                  <a:srgbClr val="FF0000"/>
                </a:solidFill>
                <a:latin typeface="Calibri" pitchFamily="34" charset="0"/>
                <a:ea typeface="標楷體" pitchFamily="65" charset="-120"/>
              </a:rPr>
              <a:t>全面實施書面審查電子化作業</a:t>
            </a:r>
            <a:r>
              <a:rPr lang="zh-TW" altLang="en-US" sz="2000" dirty="0" smtClean="0">
                <a:latin typeface="Calibri" pitchFamily="34" charset="0"/>
                <a:ea typeface="標楷體" pitchFamily="65" charset="-120"/>
              </a:rPr>
              <a:t>，請各位高中端老師提早</a:t>
            </a:r>
            <a:r>
              <a:rPr lang="zh-TW" altLang="en-US" sz="2000" dirty="0" smtClean="0">
                <a:latin typeface="Calibri" pitchFamily="34" charset="0"/>
                <a:ea typeface="標楷體" pitchFamily="65" charset="-120"/>
              </a:rPr>
              <a:t>因應準備</a:t>
            </a:r>
            <a:r>
              <a:rPr lang="zh-TW" altLang="en-US" sz="2000" dirty="0" smtClean="0">
                <a:latin typeface="Calibri" pitchFamily="34" charset="0"/>
                <a:ea typeface="標楷體" pitchFamily="65" charset="-120"/>
              </a:rPr>
              <a:t>，可參考大學甄選入學委員會</a:t>
            </a:r>
            <a:r>
              <a:rPr lang="zh-TW" altLang="en-US" sz="2000" dirty="0" smtClean="0">
                <a:latin typeface="新細明體"/>
                <a:ea typeface="新細明體"/>
              </a:rPr>
              <a:t>「</a:t>
            </a:r>
            <a:r>
              <a:rPr lang="en-US" altLang="zh-TW" sz="2000" dirty="0" smtClean="0">
                <a:latin typeface="Calibri" pitchFamily="34" charset="0"/>
                <a:ea typeface="標楷體" pitchFamily="65" charset="-120"/>
              </a:rPr>
              <a:t>102</a:t>
            </a:r>
            <a:r>
              <a:rPr lang="zh-TW" altLang="en-US" sz="2000" dirty="0" smtClean="0">
                <a:latin typeface="Calibri" pitchFamily="34" charset="0"/>
                <a:ea typeface="標楷體" pitchFamily="65" charset="-120"/>
              </a:rPr>
              <a:t>學年度大學個人申請入學招生書面審查電子化計畫作業檢討會會議簡報</a:t>
            </a:r>
            <a:r>
              <a:rPr lang="zh-TW" altLang="en-US" sz="2000" dirty="0" smtClean="0">
                <a:latin typeface="標楷體"/>
                <a:ea typeface="標楷體"/>
              </a:rPr>
              <a:t>」。</a:t>
            </a:r>
            <a:endParaRPr lang="en-US" altLang="zh-TW" sz="2000" dirty="0" smtClean="0">
              <a:latin typeface="標楷體"/>
              <a:ea typeface="標楷體"/>
            </a:endParaRPr>
          </a:p>
          <a:p>
            <a:pPr>
              <a:lnSpc>
                <a:spcPct val="200000"/>
              </a:lnSpc>
              <a:buFont typeface="Wingdings" pitchFamily="2" charset="2"/>
              <a:buChar char="l"/>
            </a:pPr>
            <a:r>
              <a:rPr lang="zh-TW" altLang="en-US" sz="2000" dirty="0" smtClean="0">
                <a:latin typeface="標楷體"/>
                <a:ea typeface="標楷體"/>
              </a:rPr>
              <a:t> 如學生之證明文件是由學校核發，請各高中端思考如何</a:t>
            </a:r>
            <a:r>
              <a:rPr lang="zh-TW" altLang="en-US" sz="2000" dirty="0" smtClean="0">
                <a:solidFill>
                  <a:srgbClr val="FF0000"/>
                </a:solidFill>
                <a:latin typeface="標楷體"/>
                <a:ea typeface="標楷體"/>
              </a:rPr>
              <a:t>統一證明文件之格式</a:t>
            </a:r>
            <a:r>
              <a:rPr lang="zh-TW" altLang="en-US" sz="2000" dirty="0" smtClean="0">
                <a:latin typeface="標楷體"/>
                <a:ea typeface="標楷體"/>
              </a:rPr>
              <a:t>，及用印證明之相關問題</a:t>
            </a:r>
            <a:r>
              <a:rPr lang="zh-TW" altLang="en-US" sz="2000" dirty="0" smtClean="0">
                <a:latin typeface="標楷體"/>
                <a:ea typeface="標楷體"/>
              </a:rPr>
              <a:t>，以避免弊端產生及大學端認證之困擾。</a:t>
            </a:r>
            <a:endParaRPr lang="en-US" altLang="zh-TW" sz="2000" dirty="0" smtClean="0">
              <a:latin typeface="標楷體"/>
              <a:ea typeface="標楷體"/>
            </a:endParaRPr>
          </a:p>
          <a:p>
            <a:pPr>
              <a:lnSpc>
                <a:spcPct val="200000"/>
              </a:lnSpc>
              <a:buFont typeface="Wingdings" pitchFamily="2" charset="2"/>
              <a:buChar char="l"/>
            </a:pPr>
            <a:r>
              <a:rPr lang="zh-TW" altLang="en-US" sz="2000" dirty="0" smtClean="0">
                <a:latin typeface="標楷體"/>
                <a:ea typeface="標楷體"/>
              </a:rPr>
              <a:t> </a:t>
            </a:r>
            <a:r>
              <a:rPr lang="zh-TW" altLang="en-US" sz="2000" dirty="0" smtClean="0">
                <a:latin typeface="標楷體"/>
                <a:ea typeface="標楷體"/>
              </a:rPr>
              <a:t>請儘早輔導學生</a:t>
            </a:r>
            <a:r>
              <a:rPr lang="zh-TW" altLang="en-US" sz="2000" dirty="0" smtClean="0">
                <a:solidFill>
                  <a:srgbClr val="FF0000"/>
                </a:solidFill>
                <a:latin typeface="標楷體"/>
                <a:ea typeface="標楷體"/>
              </a:rPr>
              <a:t>熟悉相關作業流程</a:t>
            </a:r>
            <a:endParaRPr lang="zh-TW" altLang="en-US" sz="2000" dirty="0">
              <a:solidFill>
                <a:srgbClr val="FF0000"/>
              </a:solidFill>
              <a:latin typeface="Calibri" pitchFamily="34" charset="0"/>
              <a:ea typeface="標楷體" pitchFamily="65" charset="-120"/>
            </a:endParaRPr>
          </a:p>
        </p:txBody>
      </p:sp>
      <p:sp>
        <p:nvSpPr>
          <p:cNvPr id="4" name="矩形 3"/>
          <p:cNvSpPr/>
          <p:nvPr/>
        </p:nvSpPr>
        <p:spPr>
          <a:xfrm>
            <a:off x="0" y="692696"/>
            <a:ext cx="9144000" cy="523220"/>
          </a:xfrm>
          <a:prstGeom prst="rect">
            <a:avLst/>
          </a:prstGeom>
        </p:spPr>
        <p:txBody>
          <a:bodyPr wrap="square">
            <a:spAutoFit/>
          </a:bodyPr>
          <a:lstStyle/>
          <a:p>
            <a:pPr algn="ctr"/>
            <a:r>
              <a:rPr lang="en-US" altLang="zh-TW" sz="2800" b="1" dirty="0" smtClean="0">
                <a:solidFill>
                  <a:srgbClr val="C00000"/>
                </a:solidFill>
                <a:latin typeface="Calibri" pitchFamily="34" charset="0"/>
                <a:ea typeface="標楷體" pitchFamily="65" charset="-120"/>
              </a:rPr>
              <a:t>102</a:t>
            </a:r>
            <a:r>
              <a:rPr lang="zh-TW" altLang="en-US" sz="2800" b="1" dirty="0" smtClean="0">
                <a:solidFill>
                  <a:srgbClr val="C00000"/>
                </a:solidFill>
                <a:latin typeface="Calibri" pitchFamily="34" charset="0"/>
                <a:ea typeface="標楷體" pitchFamily="65" charset="-120"/>
              </a:rPr>
              <a:t>學年</a:t>
            </a:r>
            <a:r>
              <a:rPr lang="zh-TW" altLang="en-US" sz="2800" b="1" dirty="0" smtClean="0">
                <a:solidFill>
                  <a:srgbClr val="C00000"/>
                </a:solidFill>
                <a:latin typeface="Calibri" pitchFamily="34" charset="0"/>
                <a:ea typeface="標楷體" pitchFamily="65" charset="-120"/>
              </a:rPr>
              <a:t>度書面審查作業之變革</a:t>
            </a:r>
            <a:endParaRPr lang="zh-TW" altLang="en-US" sz="2800" b="1"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79512" y="1556792"/>
          <a:ext cx="8784977" cy="5128390"/>
        </p:xfrm>
        <a:graphic>
          <a:graphicData uri="http://schemas.openxmlformats.org/drawingml/2006/table">
            <a:tbl>
              <a:tblPr/>
              <a:tblGrid>
                <a:gridCol w="600682"/>
                <a:gridCol w="1703574"/>
                <a:gridCol w="2016224"/>
                <a:gridCol w="648072"/>
                <a:gridCol w="1728192"/>
                <a:gridCol w="2088233"/>
              </a:tblGrid>
              <a:tr h="5258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smtClean="0">
                          <a:ln>
                            <a:noFill/>
                          </a:ln>
                          <a:solidFill>
                            <a:srgbClr val="FFFFFF"/>
                          </a:solidFill>
                          <a:effectLst/>
                          <a:latin typeface="Calibri" pitchFamily="34" charset="0"/>
                          <a:ea typeface="標楷體" pitchFamily="65" charset="-120"/>
                        </a:rPr>
                        <a:t>序號</a:t>
                      </a:r>
                      <a:endParaRPr kumimoji="0" lang="en-US" altLang="zh-TW" sz="1600" b="1" i="0" u="none" strike="noStrike" cap="none" normalizeH="0" baseline="0" dirty="0" smtClean="0">
                        <a:ln>
                          <a:noFill/>
                        </a:ln>
                        <a:solidFill>
                          <a:srgbClr val="FFFFFF"/>
                        </a:solidFill>
                        <a:effectLst/>
                        <a:latin typeface="Calibri" pitchFamily="34" charset="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B9B5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smtClean="0">
                          <a:ln>
                            <a:noFill/>
                          </a:ln>
                          <a:solidFill>
                            <a:srgbClr val="FFFFFF"/>
                          </a:solidFill>
                          <a:effectLst/>
                          <a:latin typeface="Calibri" pitchFamily="34" charset="0"/>
                          <a:ea typeface="標楷體" pitchFamily="65" charset="-120"/>
                        </a:rPr>
                        <a:t>項 目 名 稱</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B9B5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600" b="1" i="0" u="none" strike="noStrike" kern="1200" dirty="0" smtClean="0">
                          <a:solidFill>
                            <a:schemeClr val="bg1"/>
                          </a:solidFill>
                          <a:latin typeface="標楷體" pitchFamily="65" charset="-120"/>
                          <a:ea typeface="標楷體" pitchFamily="65" charset="-120"/>
                          <a:cs typeface="+mn-cs"/>
                        </a:rPr>
                        <a:t>審 查 目 的</a:t>
                      </a:r>
                      <a:endParaRPr kumimoji="0" lang="zh-TW" altLang="en-US" sz="1600" b="1" i="0" u="none" strike="noStrike" cap="none" normalizeH="0" baseline="0" dirty="0" smtClean="0">
                        <a:ln>
                          <a:noFill/>
                        </a:ln>
                        <a:solidFill>
                          <a:schemeClr val="bg1"/>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B9B5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smtClean="0">
                          <a:ln>
                            <a:noFill/>
                          </a:ln>
                          <a:solidFill>
                            <a:srgbClr val="FFFFFF"/>
                          </a:solidFill>
                          <a:effectLst/>
                          <a:latin typeface="Calibri" pitchFamily="34" charset="0"/>
                          <a:ea typeface="標楷體" pitchFamily="65" charset="-120"/>
                        </a:rPr>
                        <a:t>序號</a:t>
                      </a:r>
                      <a:endParaRPr kumimoji="0" lang="en-US" altLang="zh-TW" sz="1600" b="1" i="0" u="none" strike="noStrike" cap="none" normalizeH="0" baseline="0" dirty="0" smtClean="0">
                        <a:ln>
                          <a:noFill/>
                        </a:ln>
                        <a:solidFill>
                          <a:srgbClr val="FFFFFF"/>
                        </a:solidFill>
                        <a:effectLst/>
                        <a:latin typeface="Calibri" pitchFamily="34" charset="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B9B5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1" i="0" u="none" strike="noStrike" cap="none" normalizeH="0" baseline="0" dirty="0" smtClean="0">
                          <a:ln>
                            <a:noFill/>
                          </a:ln>
                          <a:solidFill>
                            <a:srgbClr val="FFFFFF"/>
                          </a:solidFill>
                          <a:effectLst/>
                          <a:latin typeface="Calibri" pitchFamily="34" charset="0"/>
                          <a:ea typeface="標楷體" pitchFamily="65" charset="-120"/>
                        </a:rPr>
                        <a:t>項 目 名 稱</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B9B5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zh-TW" altLang="en-US" sz="1600" b="1" i="0" u="none" strike="noStrike" kern="1200" dirty="0" smtClean="0">
                          <a:solidFill>
                            <a:schemeClr val="bg1"/>
                          </a:solidFill>
                          <a:latin typeface="標楷體" pitchFamily="65" charset="-120"/>
                          <a:ea typeface="標楷體" pitchFamily="65" charset="-120"/>
                          <a:cs typeface="+mn-cs"/>
                        </a:rPr>
                        <a:t>審 查 目 的</a:t>
                      </a:r>
                      <a:endParaRPr kumimoji="0" lang="zh-TW" altLang="en-US" sz="1600" b="1" i="0" u="none" strike="noStrike" cap="none" normalizeH="0" baseline="0" dirty="0" smtClean="0">
                        <a:ln>
                          <a:noFill/>
                        </a:ln>
                        <a:solidFill>
                          <a:schemeClr val="bg1"/>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B9B57"/>
                    </a:solidFill>
                  </a:tcPr>
                </a:tc>
              </a:tr>
              <a:tr h="584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高中（職）在校成績證明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rtl="0"/>
                      <a:r>
                        <a:rPr lang="zh-TW" altLang="en-US" sz="1600" b="0" i="0" u="none" strike="noStrike" kern="1200" dirty="0" smtClean="0">
                          <a:solidFill>
                            <a:schemeClr val="tx1"/>
                          </a:solidFill>
                          <a:latin typeface="標楷體" pitchFamily="65" charset="-120"/>
                          <a:ea typeface="標楷體" pitchFamily="65" charset="-120"/>
                          <a:cs typeface="+mn-cs"/>
                        </a:rPr>
                        <a:t>是否具備足夠能</a:t>
                      </a:r>
                      <a:endParaRPr lang="zh-TW" altLang="en-US" sz="1600" b="0" dirty="0" smtClean="0">
                        <a:latin typeface="標楷體" pitchFamily="65" charset="-120"/>
                        <a:ea typeface="標楷體" pitchFamily="65" charset="-120"/>
                      </a:endParaRPr>
                    </a:p>
                    <a:p>
                      <a:r>
                        <a:rPr lang="zh-TW" altLang="en-US" sz="1600" b="0" i="0" u="none" strike="noStrike" kern="1200" dirty="0" smtClean="0">
                          <a:solidFill>
                            <a:schemeClr val="tx1"/>
                          </a:solidFill>
                          <a:latin typeface="標楷體" pitchFamily="65" charset="-120"/>
                          <a:ea typeface="標楷體" pitchFamily="65" charset="-120"/>
                          <a:cs typeface="+mn-cs"/>
                        </a:rPr>
                        <a:t>力學習專業課程</a:t>
                      </a: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9</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證照證明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r>
              <a:tr h="5258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2</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自傳</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學生自述</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學生性向才能與學系特性是否相符</a:t>
                      </a:r>
                      <a:endParaRPr kumimoji="0" lang="en-US" altLang="zh-TW"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10</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社會服務證明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人文素養、社會關懷及多元發展潛質</a:t>
                      </a: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r>
              <a:tr h="584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3</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讀書計畫</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含申請動機</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學習認知、生涯規劃及適性發展</a:t>
                      </a:r>
                      <a:endParaRPr kumimoji="0" lang="en-US" altLang="zh-TW"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11</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個人資料表</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r>
              <a:tr h="5258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4</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成果作品</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12</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學習檔案</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r>
              <a:tr h="584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5</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競賽成果</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或特殊表現</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培育特殊、傑出之多元發展人才</a:t>
                      </a: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13</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健康檢查表</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醫學相關領域之課業及臨床實習具特殊性</a:t>
                      </a: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r>
              <a:tr h="5258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6</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社團參與證明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zh-TW" altLang="en-US" sz="1600" b="0" i="0" u="none" strike="noStrike" kern="1200" dirty="0" smtClean="0">
                          <a:solidFill>
                            <a:schemeClr val="tx1"/>
                          </a:solidFill>
                          <a:latin typeface="標楷體" pitchFamily="65" charset="-120"/>
                          <a:ea typeface="標楷體" pitchFamily="65" charset="-120"/>
                          <a:cs typeface="+mn-cs"/>
                        </a:rPr>
                        <a:t>多元發展及領導才能之具體表現</a:t>
                      </a:r>
                      <a:endParaRPr lang="zh-TW" altLang="en-US" sz="1600" b="0" dirty="0" smtClean="0">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14</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小論文</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短文</a:t>
                      </a: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表達能力及對未來認知程度是否清晰正確</a:t>
                      </a:r>
                      <a:endParaRPr kumimoji="0" lang="en-US" altLang="zh-TW"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r>
              <a:tr h="5258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7</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學生幹部證明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zh-TW" altLang="en-US" sz="1600" b="0" i="0" u="none" strike="noStrike" kern="1200" dirty="0" smtClean="0">
                          <a:solidFill>
                            <a:schemeClr val="tx1"/>
                          </a:solidFill>
                          <a:latin typeface="標楷體" pitchFamily="65" charset="-120"/>
                          <a:ea typeface="標楷體" pitchFamily="65" charset="-120"/>
                          <a:cs typeface="+mn-cs"/>
                        </a:rPr>
                        <a:t>參與公共事務之熱忱及能力</a:t>
                      </a: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15</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學習心得</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7DED1"/>
                    </a:solidFill>
                  </a:tcPr>
                </a:tc>
              </a:tr>
              <a:tr h="5848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8</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Calibri" pitchFamily="34" charset="0"/>
                          <a:ea typeface="標楷體" pitchFamily="65" charset="-120"/>
                        </a:rPr>
                        <a:t>英語或數理能力檢定證明</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TW" sz="1600" b="0" i="0" u="none" strike="noStrike" cap="none" normalizeH="0" baseline="0" dirty="0" smtClean="0">
                          <a:ln>
                            <a:noFill/>
                          </a:ln>
                          <a:solidFill>
                            <a:srgbClr val="000000"/>
                          </a:solidFill>
                          <a:effectLst/>
                          <a:latin typeface="Calibri" pitchFamily="34" charset="0"/>
                          <a:ea typeface="標楷體" pitchFamily="65" charset="-120"/>
                        </a:rPr>
                        <a:t>16</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dirty="0" smtClean="0">
                          <a:ln>
                            <a:noFill/>
                          </a:ln>
                          <a:solidFill>
                            <a:srgbClr val="000000"/>
                          </a:solidFill>
                          <a:effectLst/>
                          <a:latin typeface="Calibri" pitchFamily="34" charset="0"/>
                          <a:ea typeface="標楷體" pitchFamily="65" charset="-120"/>
                        </a:rPr>
                        <a:t>其他</a:t>
                      </a: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TW" altLang="en-US" sz="1600" b="0" i="0" u="none" strike="noStrike" cap="none" normalizeH="0" baseline="0" dirty="0" smtClean="0">
                        <a:ln>
                          <a:noFill/>
                        </a:ln>
                        <a:solidFill>
                          <a:srgbClr val="000000"/>
                        </a:solidFill>
                        <a:effectLst/>
                        <a:latin typeface="標楷體" pitchFamily="65" charset="-120"/>
                        <a:ea typeface="標楷體" pitchFamily="65" charset="-120"/>
                      </a:endParaRPr>
                    </a:p>
                  </a:txBody>
                  <a:tcPr marL="84406" marR="8440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FEA"/>
                    </a:solidFill>
                  </a:tcPr>
                </a:tc>
              </a:tr>
            </a:tbl>
          </a:graphicData>
        </a:graphic>
      </p:graphicFrame>
      <p:sp>
        <p:nvSpPr>
          <p:cNvPr id="3" name="矩形 2"/>
          <p:cNvSpPr/>
          <p:nvPr/>
        </p:nvSpPr>
        <p:spPr>
          <a:xfrm>
            <a:off x="0" y="692696"/>
            <a:ext cx="9144000" cy="523220"/>
          </a:xfrm>
          <a:prstGeom prst="rect">
            <a:avLst/>
          </a:prstGeom>
        </p:spPr>
        <p:txBody>
          <a:bodyPr wrap="square">
            <a:spAutoFit/>
          </a:bodyPr>
          <a:lstStyle/>
          <a:p>
            <a:pPr algn="ctr">
              <a:defRPr/>
            </a:pPr>
            <a:r>
              <a:rPr lang="zh-TW" altLang="en-US" sz="2800" b="1" dirty="0" smtClean="0">
                <a:solidFill>
                  <a:srgbClr val="C00000"/>
                </a:solidFill>
                <a:latin typeface="標楷體" pitchFamily="65" charset="-120"/>
                <a:ea typeface="標楷體" pitchFamily="65" charset="-120"/>
              </a:rPr>
              <a:t>審  查  資  料  項  目</a:t>
            </a:r>
            <a:endParaRPr lang="zh-TW" altLang="en-US" sz="2800" b="1" dirty="0">
              <a:solidFill>
                <a:srgbClr val="C00000"/>
              </a:solidFill>
              <a:latin typeface="標楷體" pitchFamily="65" charset="-120"/>
              <a:ea typeface="標楷體" pitchFamily="65" charset="-120"/>
            </a:endParaRPr>
          </a:p>
        </p:txBody>
      </p:sp>
      <p:sp>
        <p:nvSpPr>
          <p:cNvPr id="6" name="矩形 5"/>
          <p:cNvSpPr/>
          <p:nvPr/>
        </p:nvSpPr>
        <p:spPr>
          <a:xfrm>
            <a:off x="179512" y="1268760"/>
            <a:ext cx="6336704" cy="307777"/>
          </a:xfrm>
          <a:prstGeom prst="rect">
            <a:avLst/>
          </a:prstGeom>
        </p:spPr>
        <p:txBody>
          <a:bodyPr wrap="square">
            <a:spAutoFit/>
          </a:bodyPr>
          <a:lstStyle/>
          <a:p>
            <a:pPr>
              <a:buFont typeface="Wingdings" pitchFamily="2" charset="2"/>
              <a:buChar char="l"/>
            </a:pPr>
            <a:r>
              <a:rPr lang="zh-TW" altLang="en-US" sz="1400" b="1" dirty="0" smtClean="0">
                <a:solidFill>
                  <a:srgbClr val="FF0000"/>
                </a:solidFill>
                <a:latin typeface="Calibri" pitchFamily="34" charset="0"/>
                <a:ea typeface="標楷體" pitchFamily="65" charset="-120"/>
              </a:rPr>
              <a:t>書面審查電子化作業，可上傳文件項目</a:t>
            </a:r>
            <a:r>
              <a:rPr lang="en-US" altLang="zh-TW" sz="1400" b="1" dirty="0" smtClean="0">
                <a:solidFill>
                  <a:srgbClr val="FF0000"/>
                </a:solidFill>
                <a:latin typeface="Calibri" pitchFamily="34" charset="0"/>
                <a:ea typeface="標楷體" pitchFamily="65" charset="-120"/>
              </a:rPr>
              <a:t>(</a:t>
            </a:r>
            <a:r>
              <a:rPr lang="zh-TW" altLang="en-US" sz="1400" b="1" dirty="0" smtClean="0">
                <a:solidFill>
                  <a:srgbClr val="FF0000"/>
                </a:solidFill>
                <a:latin typeface="Calibri" pitchFamily="34" charset="0"/>
                <a:ea typeface="標楷體" pitchFamily="65" charset="-120"/>
              </a:rPr>
              <a:t>最多</a:t>
            </a:r>
            <a:r>
              <a:rPr lang="en-US" altLang="zh-TW" sz="1400" b="1" dirty="0" smtClean="0">
                <a:solidFill>
                  <a:srgbClr val="FF0000"/>
                </a:solidFill>
                <a:latin typeface="Calibri" pitchFamily="34" charset="0"/>
                <a:ea typeface="標楷體" pitchFamily="65" charset="-120"/>
              </a:rPr>
              <a:t>6</a:t>
            </a:r>
            <a:r>
              <a:rPr lang="zh-TW" altLang="en-US" sz="1400" b="1" dirty="0" smtClean="0">
                <a:solidFill>
                  <a:srgbClr val="FF0000"/>
                </a:solidFill>
                <a:latin typeface="Calibri" pitchFamily="34" charset="0"/>
                <a:ea typeface="標楷體" pitchFamily="65" charset="-120"/>
              </a:rPr>
              <a:t>項，全部文件大小以</a:t>
            </a:r>
            <a:r>
              <a:rPr lang="en-US" altLang="zh-TW" sz="1400" b="1" dirty="0" smtClean="0">
                <a:solidFill>
                  <a:srgbClr val="FF0000"/>
                </a:solidFill>
                <a:latin typeface="Calibri" pitchFamily="34" charset="0"/>
                <a:ea typeface="標楷體" pitchFamily="65" charset="-120"/>
              </a:rPr>
              <a:t>10MB</a:t>
            </a:r>
            <a:r>
              <a:rPr lang="zh-TW" altLang="en-US" sz="1400" b="1" dirty="0" smtClean="0">
                <a:solidFill>
                  <a:srgbClr val="FF0000"/>
                </a:solidFill>
                <a:latin typeface="Calibri" pitchFamily="34" charset="0"/>
                <a:ea typeface="標楷體" pitchFamily="65" charset="-120"/>
              </a:rPr>
              <a:t>為限</a:t>
            </a:r>
            <a:r>
              <a:rPr lang="en-US" altLang="zh-TW" sz="1400" b="1" dirty="0" smtClean="0">
                <a:solidFill>
                  <a:srgbClr val="FF0000"/>
                </a:solidFill>
                <a:latin typeface="Calibri" pitchFamily="34" charset="0"/>
                <a:ea typeface="標楷體" pitchFamily="65" charset="-120"/>
              </a:rPr>
              <a:t>)</a:t>
            </a:r>
            <a:endParaRPr lang="zh-TW" altLang="en-US" sz="1400" b="1" dirty="0">
              <a:solidFill>
                <a:srgbClr val="FF0000"/>
              </a:solidFill>
              <a:latin typeface="Calibri" pitchFamily="34" charset="0"/>
              <a:ea typeface="標楷體" pitchFamily="65" charset="-12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92696"/>
            <a:ext cx="9144000" cy="523220"/>
          </a:xfrm>
          <a:prstGeom prst="rect">
            <a:avLst/>
          </a:prstGeom>
        </p:spPr>
        <p:txBody>
          <a:bodyPr wrap="square">
            <a:spAutoFit/>
          </a:bodyPr>
          <a:lstStyle/>
          <a:p>
            <a:pPr algn="ctr"/>
            <a:r>
              <a:rPr lang="zh-TW" altLang="en-US" sz="2800" b="1" dirty="0" smtClean="0">
                <a:solidFill>
                  <a:srgbClr val="C00000"/>
                </a:solidFill>
                <a:latin typeface="標楷體" pitchFamily="65" charset="-120"/>
                <a:ea typeface="標楷體" pitchFamily="65" charset="-120"/>
              </a:rPr>
              <a:t>備 審 資 料 的 重 要 性</a:t>
            </a:r>
          </a:p>
        </p:txBody>
      </p:sp>
      <p:graphicFrame>
        <p:nvGraphicFramePr>
          <p:cNvPr id="4" name="表格 3"/>
          <p:cNvGraphicFramePr>
            <a:graphicFrameLocks noGrp="1"/>
          </p:cNvGraphicFramePr>
          <p:nvPr/>
        </p:nvGraphicFramePr>
        <p:xfrm>
          <a:off x="251520" y="1244600"/>
          <a:ext cx="8712968" cy="5430140"/>
        </p:xfrm>
        <a:graphic>
          <a:graphicData uri="http://schemas.openxmlformats.org/drawingml/2006/table">
            <a:tbl>
              <a:tblPr firstRow="1" bandRow="1">
                <a:tableStyleId>{21E4AEA4-8DFA-4A89-87EB-49C32662AFE0}</a:tableStyleId>
              </a:tblPr>
              <a:tblGrid>
                <a:gridCol w="2396066"/>
                <a:gridCol w="6316902"/>
              </a:tblGrid>
              <a:tr h="370840">
                <a:tc>
                  <a:txBody>
                    <a:bodyPr/>
                    <a:lstStyle/>
                    <a:p>
                      <a:pPr algn="ctr"/>
                      <a:r>
                        <a:rPr lang="zh-TW" altLang="en-US" dirty="0" smtClean="0">
                          <a:solidFill>
                            <a:srgbClr val="000000"/>
                          </a:solidFill>
                          <a:latin typeface="標楷體" pitchFamily="65" charset="-120"/>
                          <a:ea typeface="標楷體" pitchFamily="65" charset="-120"/>
                        </a:rPr>
                        <a:t>項    目</a:t>
                      </a:r>
                      <a:endParaRPr lang="zh-TW" altLang="en-US" dirty="0">
                        <a:solidFill>
                          <a:srgbClr val="000000"/>
                        </a:solidFill>
                        <a:latin typeface="標楷體" pitchFamily="65" charset="-120"/>
                        <a:ea typeface="標楷體" pitchFamily="65" charset="-120"/>
                      </a:endParaRPr>
                    </a:p>
                  </a:txBody>
                  <a:tcPr/>
                </a:tc>
                <a:tc>
                  <a:txBody>
                    <a:bodyPr/>
                    <a:lstStyle/>
                    <a:p>
                      <a:pPr algn="ctr"/>
                      <a:r>
                        <a:rPr lang="zh-TW" altLang="en-US" dirty="0" smtClean="0">
                          <a:solidFill>
                            <a:srgbClr val="000000"/>
                          </a:solidFill>
                          <a:latin typeface="標楷體" pitchFamily="65" charset="-120"/>
                          <a:ea typeface="標楷體" pitchFamily="65" charset="-120"/>
                        </a:rPr>
                        <a:t>內        容</a:t>
                      </a:r>
                      <a:endParaRPr lang="zh-TW" altLang="en-US" dirty="0">
                        <a:solidFill>
                          <a:srgbClr val="000000"/>
                        </a:solidFill>
                        <a:latin typeface="標楷體" pitchFamily="65" charset="-120"/>
                        <a:ea typeface="標楷體" pitchFamily="65" charset="-120"/>
                      </a:endParaRPr>
                    </a:p>
                  </a:txBody>
                  <a:tcPr/>
                </a:tc>
              </a:tr>
              <a:tr h="370840">
                <a:tc>
                  <a:txBody>
                    <a:bodyPr/>
                    <a:lstStyle/>
                    <a:p>
                      <a:r>
                        <a:rPr kumimoji="0" lang="zh-TW" altLang="en-US" sz="1600" b="1" dirty="0" smtClean="0">
                          <a:solidFill>
                            <a:srgbClr val="0070C0"/>
                          </a:solidFill>
                          <a:latin typeface="標楷體" pitchFamily="65" charset="-120"/>
                          <a:ea typeface="標楷體" pitchFamily="65" charset="-120"/>
                        </a:rPr>
                        <a:t>面試的基礎</a:t>
                      </a:r>
                      <a:endParaRPr lang="zh-TW" altLang="en-US" sz="1600" dirty="0">
                        <a:latin typeface="標楷體" pitchFamily="65" charset="-120"/>
                        <a:ea typeface="標楷體" pitchFamily="65" charset="-120"/>
                      </a:endParaRPr>
                    </a:p>
                  </a:txBody>
                  <a:tcPr anchor="ctr"/>
                </a:tc>
                <a:tc>
                  <a:txBody>
                    <a:bodyPr/>
                    <a:lstStyle/>
                    <a:p>
                      <a:pPr marL="0" indent="0">
                        <a:lnSpc>
                          <a:spcPct val="130000"/>
                        </a:lnSpc>
                      </a:pPr>
                      <a:r>
                        <a:rPr kumimoji="0" lang="zh-TW" altLang="en-US" sz="1600" dirty="0" smtClean="0">
                          <a:latin typeface="標楷體" pitchFamily="65" charset="-120"/>
                          <a:ea typeface="標楷體" pitchFamily="65" charset="-120"/>
                        </a:rPr>
                        <a:t>面試雖然是最常用的甄試方式，校系多將備審資料做為面試的基礎，在面試前先予評分，面試的目的則設定在</a:t>
                      </a:r>
                      <a:endParaRPr kumimoji="0" lang="en-US" altLang="zh-TW" sz="1600" dirty="0" smtClean="0">
                        <a:latin typeface="標楷體" pitchFamily="65" charset="-120"/>
                        <a:ea typeface="標楷體" pitchFamily="65" charset="-120"/>
                      </a:endParaRPr>
                    </a:p>
                    <a:p>
                      <a:pPr marL="0" indent="0">
                        <a:lnSpc>
                          <a:spcPct val="130000"/>
                        </a:lnSpc>
                        <a:buFont typeface="Wingdings" pitchFamily="2" charset="2"/>
                        <a:buChar char="l"/>
                      </a:pPr>
                      <a:r>
                        <a:rPr kumimoji="0" lang="zh-TW" altLang="en-US" sz="1600" dirty="0" smtClean="0">
                          <a:solidFill>
                            <a:srgbClr val="6E4900"/>
                          </a:solidFill>
                          <a:latin typeface="標楷體" pitchFamily="65" charset="-120"/>
                          <a:ea typeface="標楷體" pitchFamily="65" charset="-120"/>
                        </a:rPr>
                        <a:t>確認資料的內容</a:t>
                      </a:r>
                      <a:endParaRPr kumimoji="0" lang="en-US" altLang="zh-TW" sz="1600" dirty="0" smtClean="0">
                        <a:solidFill>
                          <a:srgbClr val="6E4900"/>
                        </a:solidFill>
                        <a:latin typeface="標楷體" pitchFamily="65" charset="-120"/>
                        <a:ea typeface="標楷體" pitchFamily="65" charset="-120"/>
                      </a:endParaRPr>
                    </a:p>
                    <a:p>
                      <a:pPr marL="0" indent="0">
                        <a:lnSpc>
                          <a:spcPct val="130000"/>
                        </a:lnSpc>
                        <a:buFont typeface="Wingdings" pitchFamily="2" charset="2"/>
                        <a:buChar char="l"/>
                      </a:pPr>
                      <a:r>
                        <a:rPr kumimoji="0" lang="zh-TW" altLang="en-US" sz="1600" dirty="0" smtClean="0">
                          <a:latin typeface="標楷體" pitchFamily="65" charset="-120"/>
                          <a:ea typeface="標楷體" pitchFamily="65" charset="-120"/>
                        </a:rPr>
                        <a:t>澄清資料與面試結果的吻合度，</a:t>
                      </a:r>
                      <a:endParaRPr kumimoji="0" lang="en-US" altLang="zh-TW" sz="1600" dirty="0" smtClean="0">
                        <a:latin typeface="標楷體" pitchFamily="65" charset="-120"/>
                        <a:ea typeface="標楷體" pitchFamily="65" charset="-120"/>
                      </a:endParaRPr>
                    </a:p>
                    <a:p>
                      <a:pPr marL="0" indent="0">
                        <a:lnSpc>
                          <a:spcPct val="130000"/>
                        </a:lnSpc>
                        <a:buFont typeface="Wingdings" pitchFamily="2" charset="2"/>
                        <a:buChar char="l"/>
                      </a:pPr>
                      <a:r>
                        <a:rPr kumimoji="0" lang="zh-TW" altLang="en-US" sz="1600" dirty="0" smtClean="0">
                          <a:latin typeface="標楷體" pitchFamily="65" charset="-120"/>
                          <a:ea typeface="標楷體" pitchFamily="65" charset="-120"/>
                        </a:rPr>
                        <a:t>以此歸納出接受或拒絕應試者進入該系就讀的理由。</a:t>
                      </a:r>
                    </a:p>
                  </a:txBody>
                  <a:tcPr/>
                </a:tc>
              </a:tr>
              <a:tr h="370840">
                <a:tc>
                  <a:txBody>
                    <a:bodyPr/>
                    <a:lstStyle/>
                    <a:p>
                      <a:r>
                        <a:rPr kumimoji="0" lang="zh-TW" altLang="en-US" sz="1600" dirty="0" smtClean="0">
                          <a:latin typeface="標楷體" pitchFamily="65" charset="-120"/>
                          <a:ea typeface="標楷體" pitchFamily="65" charset="-120"/>
                        </a:rPr>
                        <a:t>觀察考生「</a:t>
                      </a:r>
                      <a:r>
                        <a:rPr kumimoji="0" lang="zh-TW" altLang="en-US" sz="1600" b="1" dirty="0" smtClean="0">
                          <a:solidFill>
                            <a:srgbClr val="0070C0"/>
                          </a:solidFill>
                          <a:latin typeface="標楷體" pitchFamily="65" charset="-120"/>
                          <a:ea typeface="標楷體" pitchFamily="65" charset="-120"/>
                        </a:rPr>
                        <a:t>自我表現</a:t>
                      </a:r>
                      <a:r>
                        <a:rPr kumimoji="0" lang="zh-TW" altLang="en-US" sz="1600" dirty="0" smtClean="0">
                          <a:latin typeface="標楷體" pitchFamily="65" charset="-120"/>
                          <a:ea typeface="標楷體" pitchFamily="65" charset="-120"/>
                        </a:rPr>
                        <a:t>」的能力</a:t>
                      </a:r>
                      <a:endParaRPr lang="zh-TW" altLang="en-US" sz="1600" dirty="0">
                        <a:latin typeface="標楷體" pitchFamily="65" charset="-120"/>
                        <a:ea typeface="標楷體" pitchFamily="65" charset="-120"/>
                      </a:endParaRPr>
                    </a:p>
                  </a:txBody>
                  <a:tcPr anchor="ctr"/>
                </a:tc>
                <a:tc>
                  <a:txBody>
                    <a:bodyPr/>
                    <a:lstStyle/>
                    <a:p>
                      <a:pPr>
                        <a:lnSpc>
                          <a:spcPct val="130000"/>
                        </a:lnSpc>
                      </a:pPr>
                      <a:r>
                        <a:rPr kumimoji="0" lang="zh-TW" altLang="en-US" sz="1600" dirty="0" smtClean="0">
                          <a:latin typeface="標楷體" pitchFamily="65" charset="-120"/>
                          <a:ea typeface="標楷體" pitchFamily="65" charset="-120"/>
                        </a:rPr>
                        <a:t>許多校系除列舉必繳資料外，都會加上「選繳資料」，其目的在於觀察學生「自我表現」的能力。並藉此觀察學生是否具凡事</a:t>
                      </a:r>
                      <a:r>
                        <a:rPr kumimoji="0" lang="zh-TW" altLang="en-US" sz="1600" dirty="0" smtClean="0">
                          <a:solidFill>
                            <a:srgbClr val="6E4900"/>
                          </a:solidFill>
                          <a:latin typeface="標楷體" pitchFamily="65" charset="-120"/>
                          <a:ea typeface="標楷體" pitchFamily="65" charset="-120"/>
                        </a:rPr>
                        <a:t>積極主動</a:t>
                      </a:r>
                      <a:r>
                        <a:rPr kumimoji="0" lang="zh-TW" altLang="en-US" sz="1600" dirty="0" smtClean="0">
                          <a:latin typeface="標楷體" pitchFamily="65" charset="-120"/>
                          <a:ea typeface="標楷體" pitchFamily="65" charset="-120"/>
                        </a:rPr>
                        <a:t>爭取的精神。</a:t>
                      </a:r>
                      <a:endParaRPr lang="zh-TW" altLang="en-US" sz="1600" dirty="0">
                        <a:latin typeface="標楷體" pitchFamily="65" charset="-120"/>
                        <a:ea typeface="標楷體" pitchFamily="65" charset="-120"/>
                      </a:endParaRPr>
                    </a:p>
                  </a:txBody>
                  <a:tcPr/>
                </a:tc>
              </a:tr>
              <a:tr h="370840">
                <a:tc>
                  <a:txBody>
                    <a:bodyPr/>
                    <a:lstStyle/>
                    <a:p>
                      <a:r>
                        <a:rPr kumimoji="0" lang="zh-TW" altLang="en-US" sz="1600" dirty="0" smtClean="0">
                          <a:latin typeface="標楷體" pitchFamily="65" charset="-120"/>
                          <a:ea typeface="標楷體" pitchFamily="65" charset="-120"/>
                        </a:rPr>
                        <a:t>觀察考生「</a:t>
                      </a:r>
                      <a:r>
                        <a:rPr kumimoji="0" lang="zh-TW" altLang="en-US" sz="1600" b="1" dirty="0" smtClean="0">
                          <a:solidFill>
                            <a:srgbClr val="0070C0"/>
                          </a:solidFill>
                          <a:latin typeface="標楷體" pitchFamily="65" charset="-120"/>
                          <a:ea typeface="標楷體" pitchFamily="65" charset="-120"/>
                        </a:rPr>
                        <a:t>自我證明</a:t>
                      </a:r>
                      <a:r>
                        <a:rPr kumimoji="0" lang="zh-TW" altLang="en-US" sz="1600" dirty="0" smtClean="0">
                          <a:latin typeface="標楷體" pitchFamily="65" charset="-120"/>
                          <a:ea typeface="標楷體" pitchFamily="65" charset="-120"/>
                        </a:rPr>
                        <a:t>」的能力</a:t>
                      </a:r>
                      <a:endParaRPr lang="zh-TW" altLang="en-US" sz="1600" dirty="0">
                        <a:latin typeface="標楷體" pitchFamily="65" charset="-120"/>
                        <a:ea typeface="標楷體" pitchFamily="65" charset="-120"/>
                      </a:endParaRPr>
                    </a:p>
                  </a:txBody>
                  <a:tcPr anchor="ctr"/>
                </a:tc>
                <a:tc>
                  <a:txBody>
                    <a:bodyPr/>
                    <a:lstStyle/>
                    <a:p>
                      <a:pPr>
                        <a:lnSpc>
                          <a:spcPct val="130000"/>
                        </a:lnSpc>
                      </a:pPr>
                      <a:r>
                        <a:rPr kumimoji="0" lang="zh-TW" altLang="en-US" sz="1600" dirty="0" smtClean="0">
                          <a:latin typeface="標楷體" pitchFamily="65" charset="-120"/>
                          <a:ea typeface="標楷體" pitchFamily="65" charset="-120"/>
                        </a:rPr>
                        <a:t>從學生是否能提供與</a:t>
                      </a:r>
                      <a:r>
                        <a:rPr kumimoji="0" lang="zh-TW" altLang="en-US" sz="1600" dirty="0" smtClean="0">
                          <a:solidFill>
                            <a:srgbClr val="6E4900"/>
                          </a:solidFill>
                          <a:latin typeface="標楷體" pitchFamily="65" charset="-120"/>
                          <a:ea typeface="標楷體" pitchFamily="65" charset="-120"/>
                        </a:rPr>
                        <a:t>就讀動機</a:t>
                      </a:r>
                      <a:r>
                        <a:rPr kumimoji="0" lang="zh-TW" altLang="en-US" sz="1600" dirty="0" smtClean="0">
                          <a:latin typeface="標楷體" pitchFamily="65" charset="-120"/>
                          <a:ea typeface="標楷體" pitchFamily="65" charset="-120"/>
                        </a:rPr>
                        <a:t>、領域興趣有關連性之資料（諸如：相關之創作、活動參與紀錄，與該系領域有關之生活體驗），藉此觀察學生自我證明的能力。</a:t>
                      </a:r>
                      <a:endParaRPr lang="zh-TW" altLang="en-US" sz="1600" dirty="0">
                        <a:latin typeface="標楷體" pitchFamily="65" charset="-120"/>
                        <a:ea typeface="標楷體" pitchFamily="65" charset="-120"/>
                      </a:endParaRPr>
                    </a:p>
                  </a:txBody>
                  <a:tcPr/>
                </a:tc>
              </a:tr>
              <a:tr h="370840">
                <a:tc>
                  <a:txBody>
                    <a:bodyPr/>
                    <a:lstStyle/>
                    <a:p>
                      <a:r>
                        <a:rPr kumimoji="0" lang="zh-TW" altLang="en-US" sz="1600" dirty="0" smtClean="0">
                          <a:latin typeface="標楷體" pitchFamily="65" charset="-120"/>
                          <a:ea typeface="標楷體" pitchFamily="65" charset="-120"/>
                        </a:rPr>
                        <a:t>觀察考生的</a:t>
                      </a:r>
                      <a:r>
                        <a:rPr kumimoji="0" lang="zh-TW" altLang="en-US" sz="1600" b="1" dirty="0" smtClean="0">
                          <a:solidFill>
                            <a:srgbClr val="0070C0"/>
                          </a:solidFill>
                          <a:latin typeface="標楷體" pitchFamily="65" charset="-120"/>
                          <a:ea typeface="標楷體" pitchFamily="65" charset="-120"/>
                        </a:rPr>
                        <a:t>報考動機</a:t>
                      </a:r>
                      <a:r>
                        <a:rPr kumimoji="0" lang="zh-TW" altLang="en-US" sz="1600" dirty="0" smtClean="0">
                          <a:latin typeface="標楷體" pitchFamily="65" charset="-120"/>
                          <a:ea typeface="標楷體" pitchFamily="65" charset="-120"/>
                        </a:rPr>
                        <a:t>與</a:t>
                      </a:r>
                      <a:r>
                        <a:rPr kumimoji="0" lang="zh-TW" altLang="en-US" sz="1600" b="1" dirty="0" smtClean="0">
                          <a:solidFill>
                            <a:srgbClr val="0070C0"/>
                          </a:solidFill>
                          <a:latin typeface="標楷體" pitchFamily="65" charset="-120"/>
                          <a:ea typeface="標楷體" pitchFamily="65" charset="-120"/>
                        </a:rPr>
                        <a:t>校系的認同度</a:t>
                      </a:r>
                      <a:endParaRPr lang="zh-TW" altLang="en-US" sz="1600" dirty="0">
                        <a:latin typeface="標楷體" pitchFamily="65" charset="-120"/>
                        <a:ea typeface="標楷體" pitchFamily="65" charset="-120"/>
                      </a:endParaRPr>
                    </a:p>
                  </a:txBody>
                  <a:tcPr anchor="ctr"/>
                </a:tc>
                <a:tc>
                  <a:txBody>
                    <a:bodyPr/>
                    <a:lstStyle/>
                    <a:p>
                      <a:pPr>
                        <a:lnSpc>
                          <a:spcPct val="130000"/>
                        </a:lnSpc>
                      </a:pPr>
                      <a:r>
                        <a:rPr kumimoji="0" lang="zh-TW" altLang="en-US" sz="1600" dirty="0" smtClean="0">
                          <a:latin typeface="標楷體" pitchFamily="65" charset="-120"/>
                          <a:ea typeface="標楷體" pitchFamily="65" charset="-120"/>
                        </a:rPr>
                        <a:t>所謂動機，主要在系領域的興趣；而所謂的認同度，指的是「同樣的校系那麼多，為何選擇報考本系」等類問題的論證，從備審資料的整理可看出學生「爭取錄取本系的態度」是認真的，還是抱著姑且一試的想法而已。</a:t>
                      </a:r>
                      <a:endParaRPr lang="zh-TW" altLang="en-US" sz="1600" dirty="0">
                        <a:latin typeface="標楷體" pitchFamily="65" charset="-120"/>
                        <a:ea typeface="標楷體" pitchFamily="65" charset="-12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92696"/>
            <a:ext cx="9144000" cy="523220"/>
          </a:xfrm>
          <a:prstGeom prst="rect">
            <a:avLst/>
          </a:prstGeom>
        </p:spPr>
        <p:txBody>
          <a:bodyPr wrap="square">
            <a:spAutoFit/>
          </a:bodyPr>
          <a:lstStyle/>
          <a:p>
            <a:pPr marL="342900" indent="-342900" algn="ctr">
              <a:spcBef>
                <a:spcPct val="50000"/>
              </a:spcBef>
            </a:pPr>
            <a:r>
              <a:rPr lang="zh-TW" altLang="en-US" sz="2800" b="1" dirty="0" smtClean="0">
                <a:solidFill>
                  <a:srgbClr val="C00000"/>
                </a:solidFill>
                <a:latin typeface="標楷體" pitchFamily="65" charset="-120"/>
                <a:ea typeface="標楷體" pitchFamily="65" charset="-120"/>
              </a:rPr>
              <a:t>書 面 資 料 審 查 之 準 備</a:t>
            </a:r>
            <a:endParaRPr lang="zh-TW" altLang="en-US" sz="2800" b="1" dirty="0">
              <a:solidFill>
                <a:srgbClr val="C00000"/>
              </a:solidFill>
              <a:latin typeface="標楷體" pitchFamily="65" charset="-120"/>
              <a:ea typeface="標楷體" pitchFamily="65" charset="-120"/>
            </a:endParaRPr>
          </a:p>
        </p:txBody>
      </p:sp>
      <p:sp>
        <p:nvSpPr>
          <p:cNvPr id="3" name="矩形 2"/>
          <p:cNvSpPr/>
          <p:nvPr/>
        </p:nvSpPr>
        <p:spPr>
          <a:xfrm>
            <a:off x="395536" y="1340768"/>
            <a:ext cx="8352928" cy="4247317"/>
          </a:xfrm>
          <a:prstGeom prst="rect">
            <a:avLst/>
          </a:prstGeom>
        </p:spPr>
        <p:txBody>
          <a:bodyPr wrap="square">
            <a:spAutoFit/>
          </a:bodyPr>
          <a:lstStyle/>
          <a:p>
            <a:pPr algn="just">
              <a:lnSpc>
                <a:spcPct val="150000"/>
              </a:lnSpc>
              <a:buFont typeface="Wingdings" pitchFamily="2" charset="2"/>
              <a:buChar char="l"/>
            </a:pPr>
            <a:r>
              <a:rPr lang="zh-TW" altLang="en-US" sz="2000" dirty="0" smtClean="0">
                <a:solidFill>
                  <a:schemeClr val="hlink"/>
                </a:solidFill>
                <a:latin typeface="標楷體" pitchFamily="65" charset="-120"/>
                <a:ea typeface="標楷體" pitchFamily="65" charset="-120"/>
              </a:rPr>
              <a:t> </a:t>
            </a:r>
            <a:r>
              <a:rPr lang="zh-TW" altLang="en-US" sz="1800" dirty="0" smtClean="0">
                <a:solidFill>
                  <a:schemeClr val="hlink"/>
                </a:solidFill>
                <a:latin typeface="標楷體" pitchFamily="65" charset="-120"/>
                <a:ea typeface="標楷體" pitchFamily="65" charset="-120"/>
              </a:rPr>
              <a:t>書面資料審查是考生與審查委員們溝通的管道，考生可透過書面資料來</a:t>
            </a:r>
            <a:r>
              <a:rPr lang="zh-TW" altLang="en-US" sz="1800" b="1" dirty="0" smtClean="0">
                <a:solidFill>
                  <a:srgbClr val="FF0000"/>
                </a:solidFill>
                <a:latin typeface="新細明體"/>
                <a:ea typeface="新細明體"/>
              </a:rPr>
              <a:t>「</a:t>
            </a:r>
            <a:r>
              <a:rPr lang="zh-TW" altLang="en-US" sz="1800" b="1" dirty="0" smtClean="0">
                <a:solidFill>
                  <a:srgbClr val="FF0000"/>
                </a:solidFill>
                <a:latin typeface="標楷體" pitchFamily="65" charset="-120"/>
                <a:ea typeface="標楷體" pitchFamily="65" charset="-120"/>
              </a:rPr>
              <a:t>行銷</a:t>
            </a:r>
            <a:r>
              <a:rPr lang="zh-TW" altLang="en-US" sz="1800" b="1" dirty="0" smtClean="0">
                <a:solidFill>
                  <a:srgbClr val="FF0000"/>
                </a:solidFill>
                <a:latin typeface="標楷體"/>
                <a:ea typeface="標楷體"/>
              </a:rPr>
              <a:t>」</a:t>
            </a:r>
            <a:r>
              <a:rPr lang="zh-TW" altLang="en-US" sz="1800" dirty="0" smtClean="0">
                <a:solidFill>
                  <a:schemeClr val="hlink"/>
                </a:solidFill>
                <a:latin typeface="標楷體" pitchFamily="65" charset="-120"/>
                <a:ea typeface="標楷體" pitchFamily="65" charset="-120"/>
              </a:rPr>
              <a:t>自己，讓審查委員能在短時間內有系統的瞭解您在各方面的整體表現。通常各大學對於審查資料的要求大致包括自傳、讀書計畫、社團參與、競賽成果、在校成績單、資格條件之證明文件以及其他等項目</a:t>
            </a:r>
            <a:r>
              <a:rPr lang="zh-TW" altLang="en-US" sz="1800" dirty="0" smtClean="0">
                <a:solidFill>
                  <a:schemeClr val="hlink"/>
                </a:solidFill>
                <a:latin typeface="標楷體" pitchFamily="65" charset="-120"/>
                <a:ea typeface="標楷體" pitchFamily="65" charset="-120"/>
              </a:rPr>
              <a:t>。</a:t>
            </a:r>
            <a:r>
              <a:rPr lang="en-US" altLang="zh-TW" sz="1800" dirty="0" smtClean="0">
                <a:solidFill>
                  <a:schemeClr val="hlink"/>
                </a:solidFill>
                <a:latin typeface="標楷體" pitchFamily="65" charset="-120"/>
                <a:ea typeface="標楷體" pitchFamily="65" charset="-120"/>
              </a:rPr>
              <a:t>(</a:t>
            </a:r>
            <a:r>
              <a:rPr lang="zh-TW" altLang="en-US" sz="1800" dirty="0" smtClean="0">
                <a:solidFill>
                  <a:schemeClr val="hlink"/>
                </a:solidFill>
                <a:latin typeface="標楷體" pitchFamily="65" charset="-120"/>
                <a:ea typeface="標楷體" pitchFamily="65" charset="-120"/>
              </a:rPr>
              <a:t>如果沒有面試</a:t>
            </a:r>
            <a:r>
              <a:rPr lang="zh-TW" altLang="en-US" sz="1800" dirty="0" smtClean="0">
                <a:solidFill>
                  <a:schemeClr val="hlink"/>
                </a:solidFill>
                <a:latin typeface="標楷體" pitchFamily="65" charset="-120"/>
                <a:ea typeface="標楷體" pitchFamily="65" charset="-120"/>
              </a:rPr>
              <a:t>，備審資料則是決定性因素</a:t>
            </a:r>
            <a:r>
              <a:rPr lang="en-US" altLang="zh-TW" sz="1800" dirty="0" smtClean="0">
                <a:solidFill>
                  <a:schemeClr val="hlink"/>
                </a:solidFill>
                <a:latin typeface="標楷體" pitchFamily="65" charset="-120"/>
                <a:ea typeface="標楷體" pitchFamily="65" charset="-120"/>
              </a:rPr>
              <a:t>)</a:t>
            </a:r>
            <a:endParaRPr lang="en-US" altLang="zh-TW" sz="1800" dirty="0" smtClean="0">
              <a:solidFill>
                <a:schemeClr val="hlink"/>
              </a:solidFill>
              <a:latin typeface="標楷體" pitchFamily="65" charset="-120"/>
              <a:ea typeface="標楷體" pitchFamily="65" charset="-120"/>
            </a:endParaRPr>
          </a:p>
          <a:p>
            <a:pPr algn="just">
              <a:lnSpc>
                <a:spcPct val="150000"/>
              </a:lnSpc>
              <a:buFont typeface="Wingdings" pitchFamily="2" charset="2"/>
              <a:buChar char="l"/>
            </a:pPr>
            <a:r>
              <a:rPr lang="zh-TW" altLang="en-US" sz="1800" dirty="0" smtClean="0">
                <a:solidFill>
                  <a:schemeClr val="hlink"/>
                </a:solidFill>
                <a:latin typeface="標楷體" pitchFamily="65" charset="-120"/>
                <a:ea typeface="標楷體" pitchFamily="65" charset="-120"/>
              </a:rPr>
              <a:t> 書面資料可仿照論文格式，應</a:t>
            </a:r>
            <a:r>
              <a:rPr lang="zh-TW" altLang="en-US" sz="1800" dirty="0" smtClean="0">
                <a:solidFill>
                  <a:srgbClr val="FF0000"/>
                </a:solidFill>
                <a:latin typeface="標楷體" pitchFamily="65" charset="-120"/>
                <a:ea typeface="標楷體" pitchFamily="65" charset="-120"/>
              </a:rPr>
              <a:t>包含目錄及頁碼</a:t>
            </a:r>
            <a:r>
              <a:rPr lang="zh-TW" altLang="en-US" sz="1800" dirty="0" smtClean="0">
                <a:solidFill>
                  <a:schemeClr val="hlink"/>
                </a:solidFill>
                <a:latin typeface="標楷體" pitchFamily="65" charset="-120"/>
                <a:ea typeface="標楷體" pitchFamily="65" charset="-120"/>
              </a:rPr>
              <a:t>並彰顯大</a:t>
            </a:r>
            <a:r>
              <a:rPr lang="zh-TW" altLang="en-US" sz="1800" dirty="0" smtClean="0">
                <a:solidFill>
                  <a:srgbClr val="FF0000"/>
                </a:solidFill>
                <a:latin typeface="標楷體" pitchFamily="65" charset="-120"/>
                <a:ea typeface="標楷體" pitchFamily="65" charset="-120"/>
              </a:rPr>
              <a:t>標題</a:t>
            </a:r>
            <a:r>
              <a:rPr lang="zh-TW" altLang="en-US" sz="1800" dirty="0" smtClean="0">
                <a:solidFill>
                  <a:schemeClr val="hlink"/>
                </a:solidFill>
                <a:latin typeface="標楷體" pitchFamily="65" charset="-120"/>
                <a:ea typeface="標楷體" pitchFamily="65" charset="-120"/>
              </a:rPr>
              <a:t>、調整適當字距、行高，依序排版整合。由於審查委員們要在短時間內審閱所有考生的責料，因此在準備書面資料時應儘量讓</a:t>
            </a:r>
            <a:r>
              <a:rPr lang="zh-TW" altLang="en-US" sz="1800" dirty="0" smtClean="0">
                <a:solidFill>
                  <a:srgbClr val="FF0000"/>
                </a:solidFill>
                <a:latin typeface="標楷體" pitchFamily="65" charset="-120"/>
                <a:ea typeface="標楷體" pitchFamily="65" charset="-120"/>
              </a:rPr>
              <a:t>文字精簡化、表格化</a:t>
            </a:r>
            <a:r>
              <a:rPr lang="zh-TW" altLang="en-US" sz="1800" dirty="0" smtClean="0">
                <a:solidFill>
                  <a:schemeClr val="hlink"/>
                </a:solidFill>
                <a:latin typeface="標楷體" pitchFamily="65" charset="-120"/>
                <a:ea typeface="標楷體" pitchFamily="65" charset="-120"/>
              </a:rPr>
              <a:t>。除了可利用圖形或表格來取代單調的敘述性文字及分析數據；還可善用</a:t>
            </a:r>
            <a:r>
              <a:rPr lang="zh-TW" altLang="en-US" sz="1800" dirty="0" smtClean="0">
                <a:solidFill>
                  <a:srgbClr val="FF0000"/>
                </a:solidFill>
                <a:latin typeface="標楷體" pitchFamily="65" charset="-120"/>
                <a:ea typeface="標楷體" pitchFamily="65" charset="-120"/>
              </a:rPr>
              <a:t>流程圖</a:t>
            </a:r>
            <a:r>
              <a:rPr lang="zh-TW" altLang="en-US" sz="1800" dirty="0" smtClean="0">
                <a:solidFill>
                  <a:schemeClr val="hlink"/>
                </a:solidFill>
                <a:latin typeface="標楷體" pitchFamily="65" charset="-120"/>
                <a:ea typeface="標楷體" pitchFamily="65" charset="-120"/>
              </a:rPr>
              <a:t>，來</a:t>
            </a:r>
            <a:r>
              <a:rPr lang="zh-TW" altLang="en-US" sz="1800" dirty="0" smtClean="0">
                <a:solidFill>
                  <a:srgbClr val="FF0000"/>
                </a:solidFill>
                <a:latin typeface="標楷體" pitchFamily="65" charset="-120"/>
                <a:ea typeface="標楷體" pitchFamily="65" charset="-120"/>
              </a:rPr>
              <a:t>展現自己的創意</a:t>
            </a:r>
            <a:r>
              <a:rPr lang="zh-TW" altLang="en-US" sz="1800" dirty="0" smtClean="0">
                <a:solidFill>
                  <a:schemeClr val="hlink"/>
                </a:solidFill>
                <a:latin typeface="標楷體" pitchFamily="65" charset="-120"/>
                <a:ea typeface="標楷體" pitchFamily="65" charset="-120"/>
              </a:rPr>
              <a:t>。</a:t>
            </a:r>
            <a:endParaRPr lang="en-US" altLang="zh-TW" sz="1800" dirty="0" smtClean="0">
              <a:solidFill>
                <a:schemeClr val="hlink"/>
              </a:solidFill>
              <a:latin typeface="標楷體" pitchFamily="65" charset="-120"/>
              <a:ea typeface="標楷體" pitchFamily="65" charset="-120"/>
            </a:endParaRPr>
          </a:p>
          <a:p>
            <a:pPr algn="just">
              <a:lnSpc>
                <a:spcPct val="150000"/>
              </a:lnSpc>
            </a:pPr>
            <a:r>
              <a:rPr lang="en-US" altLang="zh-TW" sz="1600" dirty="0" smtClean="0">
                <a:solidFill>
                  <a:schemeClr val="hlink"/>
                </a:solidFill>
                <a:latin typeface="標楷體" pitchFamily="65" charset="-120"/>
                <a:ea typeface="標楷體" pitchFamily="65" charset="-120"/>
              </a:rPr>
              <a:t>(</a:t>
            </a:r>
            <a:r>
              <a:rPr lang="zh-TW" altLang="en-US" sz="1600" dirty="0" smtClean="0">
                <a:solidFill>
                  <a:schemeClr val="hlink"/>
                </a:solidFill>
                <a:latin typeface="標楷體" pitchFamily="65" charset="-120"/>
                <a:ea typeface="標楷體" pitchFamily="65" charset="-120"/>
              </a:rPr>
              <a:t>這些代表考生花費多少心思在準備，</a:t>
            </a:r>
            <a:r>
              <a:rPr lang="zh-TW" altLang="en-US" sz="1600" dirty="0" smtClean="0">
                <a:solidFill>
                  <a:schemeClr val="hlink"/>
                </a:solidFill>
                <a:latin typeface="Calibri" pitchFamily="34" charset="0"/>
                <a:ea typeface="標楷體" pitchFamily="65" charset="-120"/>
              </a:rPr>
              <a:t>而非只是</a:t>
            </a:r>
            <a:r>
              <a:rPr lang="en-US" altLang="zh-TW" sz="1600" dirty="0" smtClean="0">
                <a:solidFill>
                  <a:schemeClr val="hlink"/>
                </a:solidFill>
                <a:latin typeface="Calibri" pitchFamily="34" charset="0"/>
                <a:ea typeface="標楷體" pitchFamily="65" charset="-120"/>
              </a:rPr>
              <a:t>copy and paste)</a:t>
            </a:r>
            <a:endParaRPr lang="zh-TW" altLang="en-US" sz="1600" dirty="0" smtClean="0">
              <a:solidFill>
                <a:schemeClr val="hlink"/>
              </a:solidFill>
              <a:latin typeface="Calibri" pitchFamily="34" charset="0"/>
              <a:ea typeface="標楷體" pitchFamily="65" charset="-120"/>
            </a:endParaRPr>
          </a:p>
        </p:txBody>
      </p:sp>
      <p:sp>
        <p:nvSpPr>
          <p:cNvPr id="4" name="Text Box 11"/>
          <p:cNvSpPr txBox="1">
            <a:spLocks noChangeArrowheads="1"/>
          </p:cNvSpPr>
          <p:nvPr/>
        </p:nvSpPr>
        <p:spPr bwMode="auto">
          <a:xfrm>
            <a:off x="1376254" y="5733256"/>
            <a:ext cx="6391493" cy="769763"/>
          </a:xfrm>
          <a:prstGeom prst="rect">
            <a:avLst/>
          </a:prstGeom>
          <a:noFill/>
          <a:ln w="9525">
            <a:noFill/>
            <a:miter lim="800000"/>
            <a:headEnd/>
            <a:tailEnd/>
          </a:ln>
          <a:effectLst/>
        </p:spPr>
        <p:txBody>
          <a:bodyPr wrap="none">
            <a:spAutoFit/>
          </a:bodyPr>
          <a:lstStyle/>
          <a:p>
            <a:pPr algn="l">
              <a:lnSpc>
                <a:spcPts val="2800"/>
              </a:lnSpc>
              <a:buFont typeface="Wingdings" pitchFamily="2" charset="2"/>
              <a:buChar char="l"/>
            </a:pPr>
            <a:r>
              <a:rPr lang="zh-TW" altLang="en-US" sz="1600" dirty="0">
                <a:solidFill>
                  <a:srgbClr val="000000"/>
                </a:solidFill>
                <a:latin typeface="標楷體" pitchFamily="65" charset="-120"/>
                <a:ea typeface="標楷體" pitchFamily="65" charset="-120"/>
              </a:rPr>
              <a:t>愈是清楚明瞭、在</a:t>
            </a:r>
            <a:r>
              <a:rPr lang="zh-TW" altLang="en-US" sz="1600" dirty="0" smtClean="0">
                <a:solidFill>
                  <a:srgbClr val="000000"/>
                </a:solidFill>
                <a:latin typeface="標楷體" pitchFamily="65" charset="-120"/>
                <a:ea typeface="標楷體" pitchFamily="65" charset="-120"/>
              </a:rPr>
              <a:t>內容上</a:t>
            </a:r>
            <a:r>
              <a:rPr lang="zh-TW" altLang="en-US" sz="1600" dirty="0">
                <a:solidFill>
                  <a:srgbClr val="000000"/>
                </a:solidFill>
                <a:latin typeface="標楷體" pitchFamily="65" charset="-120"/>
                <a:ea typeface="標楷體" pitchFamily="65" charset="-120"/>
              </a:rPr>
              <a:t>愈多元化</a:t>
            </a:r>
            <a:r>
              <a:rPr lang="zh-TW" altLang="en-US" sz="1600" dirty="0" smtClean="0">
                <a:solidFill>
                  <a:srgbClr val="000000"/>
                </a:solidFill>
                <a:latin typeface="標楷體" pitchFamily="65" charset="-120"/>
                <a:ea typeface="標楷體" pitchFamily="65" charset="-120"/>
              </a:rPr>
              <a:t>，就</a:t>
            </a:r>
            <a:r>
              <a:rPr lang="zh-TW" altLang="en-US" sz="1600" dirty="0">
                <a:solidFill>
                  <a:srgbClr val="000000"/>
                </a:solidFill>
                <a:latin typeface="標楷體" pitchFamily="65" charset="-120"/>
                <a:ea typeface="標楷體" pitchFamily="65" charset="-120"/>
              </a:rPr>
              <a:t>愈能在眾多資料中</a:t>
            </a:r>
            <a:r>
              <a:rPr lang="zh-TW" altLang="en-US" sz="1600" dirty="0" smtClean="0">
                <a:solidFill>
                  <a:srgbClr val="000000"/>
                </a:solidFill>
                <a:latin typeface="標楷體" pitchFamily="65" charset="-120"/>
                <a:ea typeface="標楷體" pitchFamily="65" charset="-120"/>
              </a:rPr>
              <a:t>脫穎而出</a:t>
            </a:r>
            <a:r>
              <a:rPr lang="en-US" altLang="zh-TW" sz="1600" dirty="0" smtClean="0">
                <a:solidFill>
                  <a:srgbClr val="000000"/>
                </a:solidFill>
                <a:latin typeface="標楷體" pitchFamily="65" charset="-120"/>
                <a:ea typeface="標楷體" pitchFamily="65" charset="-120"/>
              </a:rPr>
              <a:t>!</a:t>
            </a:r>
          </a:p>
          <a:p>
            <a:pPr algn="l">
              <a:lnSpc>
                <a:spcPts val="2800"/>
              </a:lnSpc>
              <a:buFont typeface="Wingdings" pitchFamily="2" charset="2"/>
              <a:buChar char="l"/>
            </a:pPr>
            <a:r>
              <a:rPr lang="zh-TW" altLang="en-US" sz="1600" dirty="0" smtClean="0">
                <a:solidFill>
                  <a:srgbClr val="000000"/>
                </a:solidFill>
                <a:latin typeface="標楷體" pitchFamily="65" charset="-120"/>
                <a:ea typeface="標楷體" pitchFamily="65" charset="-120"/>
              </a:rPr>
              <a:t>愈早準備，用心精雕細琢，備審資料就越完整</a:t>
            </a:r>
            <a:r>
              <a:rPr lang="en-US" altLang="zh-TW" sz="1600" dirty="0" smtClean="0">
                <a:solidFill>
                  <a:srgbClr val="000000"/>
                </a:solidFill>
                <a:latin typeface="標楷體" pitchFamily="65" charset="-120"/>
                <a:ea typeface="標楷體" pitchFamily="65" charset="-120"/>
              </a:rPr>
              <a:t>!</a:t>
            </a:r>
            <a:endParaRPr lang="zh-TW" altLang="en-US" sz="1600" dirty="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692696"/>
            <a:ext cx="9144000" cy="523220"/>
          </a:xfrm>
          <a:prstGeom prst="rect">
            <a:avLst/>
          </a:prstGeom>
        </p:spPr>
        <p:txBody>
          <a:bodyPr wrap="square">
            <a:spAutoFit/>
          </a:bodyPr>
          <a:lstStyle/>
          <a:p>
            <a:pPr algn="ctr"/>
            <a:r>
              <a:rPr lang="zh-TW" altLang="en-US" sz="2800" b="1" dirty="0" smtClean="0">
                <a:solidFill>
                  <a:srgbClr val="C00000"/>
                </a:solidFill>
                <a:latin typeface="標楷體" pitchFamily="65" charset="-120"/>
                <a:ea typeface="標楷體" pitchFamily="65" charset="-120"/>
              </a:rPr>
              <a:t>備 審 資 料 之 評 量 方 向 與 重 點</a:t>
            </a:r>
            <a:endParaRPr lang="zh-TW" altLang="en-US" sz="2800" b="1" dirty="0">
              <a:solidFill>
                <a:srgbClr val="C00000"/>
              </a:solidFill>
              <a:latin typeface="標楷體" pitchFamily="65" charset="-120"/>
              <a:ea typeface="標楷體" pitchFamily="65" charset="-120"/>
            </a:endParaRPr>
          </a:p>
        </p:txBody>
      </p:sp>
      <p:sp>
        <p:nvSpPr>
          <p:cNvPr id="7" name="矩形 6"/>
          <p:cNvSpPr/>
          <p:nvPr/>
        </p:nvSpPr>
        <p:spPr>
          <a:xfrm>
            <a:off x="287524" y="1340768"/>
            <a:ext cx="8568952" cy="4662815"/>
          </a:xfrm>
          <a:prstGeom prst="rect">
            <a:avLst/>
          </a:prstGeom>
        </p:spPr>
        <p:txBody>
          <a:bodyPr wrap="square">
            <a:spAutoFit/>
          </a:bodyPr>
          <a:lstStyle/>
          <a:p>
            <a:pPr>
              <a:lnSpc>
                <a:spcPct val="150000"/>
              </a:lnSpc>
            </a:pPr>
            <a:r>
              <a:rPr lang="zh-TW" altLang="en-US" sz="1800" dirty="0" smtClean="0">
                <a:solidFill>
                  <a:srgbClr val="6E4900"/>
                </a:solidFill>
                <a:latin typeface="Calibri" pitchFamily="34" charset="0"/>
                <a:ea typeface="標楷體" pitchFamily="65" charset="-120"/>
              </a:rPr>
              <a:t>備審資料在第二階段甄試會被怎麼使用</a:t>
            </a:r>
            <a:r>
              <a:rPr lang="en-US" altLang="zh-TW" sz="1800" dirty="0" smtClean="0">
                <a:solidFill>
                  <a:srgbClr val="6E4900"/>
                </a:solidFill>
                <a:latin typeface="Calibri" pitchFamily="34" charset="0"/>
                <a:ea typeface="標楷體" pitchFamily="65" charset="-120"/>
              </a:rPr>
              <a:t>?</a:t>
            </a:r>
            <a:r>
              <a:rPr lang="zh-TW" altLang="en-US" sz="1800" dirty="0" smtClean="0">
                <a:solidFill>
                  <a:srgbClr val="6E4900"/>
                </a:solidFill>
                <a:latin typeface="Calibri" pitchFamily="34" charset="0"/>
                <a:ea typeface="標楷體" pitchFamily="65" charset="-120"/>
              </a:rPr>
              <a:t> </a:t>
            </a:r>
            <a:r>
              <a:rPr lang="en-US" altLang="zh-TW" sz="1800" dirty="0" smtClean="0">
                <a:solidFill>
                  <a:srgbClr val="6E4900"/>
                </a:solidFill>
                <a:latin typeface="Calibri" pitchFamily="34" charset="0"/>
                <a:ea typeface="標楷體" pitchFamily="65" charset="-120"/>
              </a:rPr>
              <a:t>(1)</a:t>
            </a:r>
            <a:r>
              <a:rPr lang="zh-TW" altLang="en-US" sz="1800" dirty="0" smtClean="0">
                <a:solidFill>
                  <a:srgbClr val="6E4900"/>
                </a:solidFill>
                <a:latin typeface="Calibri" pitchFamily="34" charset="0"/>
                <a:ea typeface="標楷體" pitchFamily="65" charset="-120"/>
              </a:rPr>
              <a:t>評分依據</a:t>
            </a:r>
            <a:r>
              <a:rPr lang="zh-TW" altLang="en-US" sz="1800" dirty="0" smtClean="0">
                <a:solidFill>
                  <a:srgbClr val="6E4900"/>
                </a:solidFill>
                <a:latin typeface="Calibri" pitchFamily="34" charset="0"/>
                <a:ea typeface="新細明體"/>
              </a:rPr>
              <a:t>；</a:t>
            </a:r>
            <a:r>
              <a:rPr lang="en-US" altLang="zh-TW" sz="1800" dirty="0" smtClean="0">
                <a:solidFill>
                  <a:srgbClr val="6E4900"/>
                </a:solidFill>
                <a:latin typeface="Calibri" pitchFamily="34" charset="0"/>
                <a:ea typeface="標楷體" pitchFamily="65" charset="-120"/>
              </a:rPr>
              <a:t>(2)</a:t>
            </a:r>
            <a:r>
              <a:rPr lang="zh-TW" altLang="en-US" sz="1800" dirty="0" smtClean="0">
                <a:solidFill>
                  <a:srgbClr val="6E4900"/>
                </a:solidFill>
                <a:latin typeface="Calibri" pitchFamily="34" charset="0"/>
                <a:ea typeface="標楷體" pitchFamily="65" charset="-120"/>
              </a:rPr>
              <a:t>面談參考</a:t>
            </a:r>
            <a:endParaRPr lang="en-US" altLang="zh-TW" sz="1800" dirty="0" smtClean="0">
              <a:solidFill>
                <a:srgbClr val="6E4900"/>
              </a:solidFill>
              <a:latin typeface="Calibri" pitchFamily="34" charset="0"/>
              <a:ea typeface="標楷體" pitchFamily="65" charset="-120"/>
            </a:endParaRPr>
          </a:p>
          <a:p>
            <a:pPr marL="273050" indent="-273050">
              <a:lnSpc>
                <a:spcPct val="150000"/>
              </a:lnSpc>
              <a:buFont typeface="Wingdings" pitchFamily="2" charset="2"/>
              <a:buChar char="l"/>
            </a:pPr>
            <a:r>
              <a:rPr lang="zh-TW" altLang="en-US" sz="1800" dirty="0" smtClean="0">
                <a:solidFill>
                  <a:srgbClr val="6E4900"/>
                </a:solidFill>
                <a:latin typeface="標楷體" pitchFamily="65" charset="-120"/>
                <a:ea typeface="標楷體" pitchFamily="65" charset="-120"/>
              </a:rPr>
              <a:t>誰會看這份備審資料？</a:t>
            </a:r>
            <a:endParaRPr lang="en-US" altLang="zh-TW" sz="1800" dirty="0" smtClean="0">
              <a:solidFill>
                <a:srgbClr val="6E4900"/>
              </a:solidFill>
              <a:latin typeface="標楷體" pitchFamily="65" charset="-120"/>
              <a:ea typeface="標楷體" pitchFamily="65" charset="-120"/>
            </a:endParaRPr>
          </a:p>
          <a:p>
            <a:pPr marL="273050" indent="-273050">
              <a:lnSpc>
                <a:spcPct val="150000"/>
              </a:lnSpc>
              <a:buFont typeface="Wingdings" pitchFamily="2" charset="2"/>
              <a:buChar char="l"/>
            </a:pPr>
            <a:r>
              <a:rPr lang="zh-TW" altLang="en-US" sz="1800" dirty="0" smtClean="0">
                <a:solidFill>
                  <a:srgbClr val="6E4900"/>
                </a:solidFill>
                <a:latin typeface="標楷體" pitchFamily="65" charset="-120"/>
                <a:ea typeface="標楷體" pitchFamily="65" charset="-120"/>
              </a:rPr>
              <a:t>看備審資料的委員具甚麼特質？</a:t>
            </a:r>
            <a:endParaRPr lang="en-US" altLang="zh-TW" sz="1800" dirty="0" smtClean="0">
              <a:solidFill>
                <a:srgbClr val="6E4900"/>
              </a:solidFill>
              <a:latin typeface="標楷體" pitchFamily="65" charset="-120"/>
              <a:ea typeface="標楷體" pitchFamily="65" charset="-120"/>
            </a:endParaRPr>
          </a:p>
          <a:p>
            <a:pPr marL="273050" indent="-273050">
              <a:lnSpc>
                <a:spcPct val="150000"/>
              </a:lnSpc>
              <a:buFont typeface="Wingdings" pitchFamily="2" charset="2"/>
              <a:buChar char="l"/>
            </a:pPr>
            <a:r>
              <a:rPr lang="zh-TW" altLang="en-US" sz="1800" dirty="0" smtClean="0">
                <a:solidFill>
                  <a:srgbClr val="6E4900"/>
                </a:solidFill>
                <a:latin typeface="標楷體" pitchFamily="65" charset="-120"/>
                <a:ea typeface="標楷體" pitchFamily="65" charset="-120"/>
              </a:rPr>
              <a:t>會以哪種態度來看這份備審資料？</a:t>
            </a:r>
            <a:endParaRPr lang="en-US" altLang="zh-TW" sz="1800" dirty="0" smtClean="0">
              <a:solidFill>
                <a:srgbClr val="6E4900"/>
              </a:solidFill>
              <a:latin typeface="標楷體" pitchFamily="65" charset="-120"/>
              <a:ea typeface="標楷體" pitchFamily="65" charset="-120"/>
            </a:endParaRPr>
          </a:p>
          <a:p>
            <a:pPr marL="273050" indent="-273050">
              <a:lnSpc>
                <a:spcPct val="150000"/>
              </a:lnSpc>
              <a:buFont typeface="Wingdings" pitchFamily="2" charset="2"/>
              <a:buChar char="l"/>
            </a:pPr>
            <a:r>
              <a:rPr lang="zh-TW" altLang="en-US" sz="1800" dirty="0" smtClean="0">
                <a:solidFill>
                  <a:srgbClr val="6E4900"/>
                </a:solidFill>
                <a:latin typeface="標楷體" pitchFamily="65" charset="-120"/>
                <a:ea typeface="標楷體" pitchFamily="65" charset="-120"/>
              </a:rPr>
              <a:t>有多少份備審資料需要在短時間內看完？</a:t>
            </a:r>
            <a:endParaRPr lang="en-US" altLang="zh-TW" sz="1800" dirty="0" smtClean="0">
              <a:solidFill>
                <a:srgbClr val="6E4900"/>
              </a:solidFill>
              <a:latin typeface="標楷體" pitchFamily="65" charset="-120"/>
              <a:ea typeface="標楷體" pitchFamily="65" charset="-120"/>
            </a:endParaRPr>
          </a:p>
          <a:p>
            <a:pPr marL="273050" indent="-273050">
              <a:lnSpc>
                <a:spcPct val="150000"/>
              </a:lnSpc>
              <a:buFont typeface="Wingdings" pitchFamily="2" charset="2"/>
              <a:buChar char="l"/>
            </a:pPr>
            <a:endParaRPr lang="en-US" altLang="zh-TW" sz="1800" dirty="0" smtClean="0">
              <a:solidFill>
                <a:srgbClr val="6E4900"/>
              </a:solidFill>
              <a:latin typeface="標楷體" pitchFamily="65" charset="-120"/>
              <a:ea typeface="標楷體" pitchFamily="65" charset="-120"/>
            </a:endParaRPr>
          </a:p>
          <a:p>
            <a:pPr>
              <a:lnSpc>
                <a:spcPct val="150000"/>
              </a:lnSpc>
            </a:pPr>
            <a:r>
              <a:rPr lang="zh-TW" altLang="en-US" sz="1800" dirty="0" smtClean="0">
                <a:solidFill>
                  <a:srgbClr val="6E4900"/>
                </a:solidFill>
                <a:latin typeface="Calibri" pitchFamily="34" charset="0"/>
                <a:ea typeface="標楷體" pitchFamily="65" charset="-120"/>
              </a:rPr>
              <a:t>以醫學系評審委員為例，試想二十年後當我生病時，是否希望由這個考生來幫我治療</a:t>
            </a:r>
            <a:r>
              <a:rPr lang="en-US" altLang="zh-TW" sz="1800" dirty="0" smtClean="0">
                <a:solidFill>
                  <a:srgbClr val="6E4900"/>
                </a:solidFill>
                <a:latin typeface="Calibri" pitchFamily="34" charset="0"/>
                <a:ea typeface="標楷體" pitchFamily="65" charset="-120"/>
              </a:rPr>
              <a:t>?</a:t>
            </a:r>
            <a:r>
              <a:rPr lang="zh-TW" altLang="en-US" sz="1800" dirty="0" smtClean="0">
                <a:solidFill>
                  <a:srgbClr val="6E4900"/>
                </a:solidFill>
                <a:latin typeface="Calibri" pitchFamily="34" charset="0"/>
                <a:ea typeface="標楷體" pitchFamily="65" charset="-120"/>
              </a:rPr>
              <a:t> 或是他</a:t>
            </a:r>
            <a:r>
              <a:rPr lang="en-US" altLang="zh-TW" sz="1800" dirty="0" smtClean="0">
                <a:solidFill>
                  <a:srgbClr val="6E4900"/>
                </a:solidFill>
                <a:latin typeface="Calibri" pitchFamily="34" charset="0"/>
                <a:ea typeface="標楷體" pitchFamily="65" charset="-120"/>
              </a:rPr>
              <a:t>(</a:t>
            </a:r>
            <a:r>
              <a:rPr lang="zh-TW" altLang="en-US" sz="1800" dirty="0" smtClean="0">
                <a:solidFill>
                  <a:srgbClr val="6E4900"/>
                </a:solidFill>
                <a:latin typeface="Calibri" pitchFamily="34" charset="0"/>
                <a:ea typeface="標楷體" pitchFamily="65" charset="-120"/>
              </a:rPr>
              <a:t>她</a:t>
            </a:r>
            <a:r>
              <a:rPr lang="en-US" altLang="zh-TW" sz="1800" dirty="0" smtClean="0">
                <a:solidFill>
                  <a:srgbClr val="6E4900"/>
                </a:solidFill>
                <a:latin typeface="Calibri" pitchFamily="34" charset="0"/>
                <a:ea typeface="標楷體" pitchFamily="65" charset="-120"/>
              </a:rPr>
              <a:t>)</a:t>
            </a:r>
            <a:r>
              <a:rPr lang="zh-TW" altLang="en-US" sz="1800" dirty="0" smtClean="0">
                <a:solidFill>
                  <a:srgbClr val="6E4900"/>
                </a:solidFill>
                <a:latin typeface="Calibri" pitchFamily="34" charset="0"/>
                <a:ea typeface="標楷體" pitchFamily="65" charset="-120"/>
              </a:rPr>
              <a:t>具有成為一位好醫生</a:t>
            </a:r>
            <a:r>
              <a:rPr lang="en-US" altLang="zh-TW" sz="1800" dirty="0" smtClean="0">
                <a:solidFill>
                  <a:srgbClr val="6E4900"/>
                </a:solidFill>
                <a:latin typeface="Calibri" pitchFamily="34" charset="0"/>
                <a:ea typeface="標楷體" pitchFamily="65" charset="-120"/>
              </a:rPr>
              <a:t>(</a:t>
            </a:r>
            <a:r>
              <a:rPr lang="zh-TW" altLang="en-US" sz="1800" dirty="0" smtClean="0">
                <a:solidFill>
                  <a:srgbClr val="6E4900"/>
                </a:solidFill>
                <a:latin typeface="Calibri" pitchFamily="34" charset="0"/>
                <a:ea typeface="標楷體" pitchFamily="65" charset="-120"/>
              </a:rPr>
              <a:t>醫學生</a:t>
            </a:r>
            <a:r>
              <a:rPr lang="en-US" altLang="zh-TW" sz="1800" dirty="0" smtClean="0">
                <a:solidFill>
                  <a:srgbClr val="6E4900"/>
                </a:solidFill>
                <a:latin typeface="Calibri" pitchFamily="34" charset="0"/>
                <a:ea typeface="標楷體" pitchFamily="65" charset="-120"/>
              </a:rPr>
              <a:t>)</a:t>
            </a:r>
            <a:r>
              <a:rPr lang="zh-TW" altLang="en-US" sz="1800" dirty="0" smtClean="0">
                <a:solidFill>
                  <a:srgbClr val="6E4900"/>
                </a:solidFill>
                <a:latin typeface="Calibri" pitchFamily="34" charset="0"/>
                <a:ea typeface="標楷體" pitchFamily="65" charset="-120"/>
              </a:rPr>
              <a:t>的潛能</a:t>
            </a:r>
            <a:r>
              <a:rPr lang="en-US" altLang="zh-TW" sz="1800" dirty="0" smtClean="0">
                <a:solidFill>
                  <a:srgbClr val="6E4900"/>
                </a:solidFill>
                <a:latin typeface="Calibri" pitchFamily="34" charset="0"/>
                <a:ea typeface="標楷體" pitchFamily="65" charset="-120"/>
              </a:rPr>
              <a:t>?</a:t>
            </a:r>
          </a:p>
          <a:p>
            <a:pPr marL="179388" indent="-179388">
              <a:lnSpc>
                <a:spcPct val="150000"/>
              </a:lnSpc>
              <a:buFont typeface="Wingdings" pitchFamily="2" charset="2"/>
              <a:buChar char="l"/>
            </a:pPr>
            <a:r>
              <a:rPr lang="zh-TW" altLang="en-US" sz="1800" dirty="0" smtClean="0">
                <a:solidFill>
                  <a:srgbClr val="6E4900"/>
                </a:solidFill>
                <a:latin typeface="Calibri" pitchFamily="34" charset="0"/>
                <a:ea typeface="標楷體" pitchFamily="65" charset="-120"/>
              </a:rPr>
              <a:t>絕對不要</a:t>
            </a:r>
            <a:endParaRPr lang="en-US" altLang="zh-TW" sz="1800" dirty="0" smtClean="0">
              <a:solidFill>
                <a:srgbClr val="6E4900"/>
              </a:solidFill>
              <a:latin typeface="Calibri" pitchFamily="34" charset="0"/>
              <a:ea typeface="標楷體" pitchFamily="65" charset="-120"/>
            </a:endParaRPr>
          </a:p>
          <a:p>
            <a:pPr marL="179388" indent="-179388">
              <a:lnSpc>
                <a:spcPct val="150000"/>
              </a:lnSpc>
              <a:buFont typeface="Wingdings" pitchFamily="2" charset="2"/>
              <a:buChar char="l"/>
            </a:pPr>
            <a:r>
              <a:rPr lang="zh-TW" altLang="en-US" sz="1800" dirty="0" smtClean="0">
                <a:solidFill>
                  <a:srgbClr val="6E4900"/>
                </a:solidFill>
                <a:latin typeface="Calibri" pitchFamily="34" charset="0"/>
                <a:ea typeface="標楷體" pitchFamily="65" charset="-120"/>
              </a:rPr>
              <a:t>不太確定</a:t>
            </a:r>
            <a:endParaRPr lang="en-US" altLang="zh-TW" sz="1800" dirty="0" smtClean="0">
              <a:solidFill>
                <a:srgbClr val="6E4900"/>
              </a:solidFill>
              <a:latin typeface="Calibri" pitchFamily="34" charset="0"/>
              <a:ea typeface="標楷體" pitchFamily="65" charset="-120"/>
            </a:endParaRPr>
          </a:p>
          <a:p>
            <a:pPr marL="179388" indent="-179388">
              <a:lnSpc>
                <a:spcPct val="150000"/>
              </a:lnSpc>
              <a:buFont typeface="Wingdings" pitchFamily="2" charset="2"/>
              <a:buChar char="l"/>
            </a:pPr>
            <a:r>
              <a:rPr lang="zh-TW" altLang="en-US" sz="1800" dirty="0" smtClean="0">
                <a:solidFill>
                  <a:srgbClr val="6E4900"/>
                </a:solidFill>
                <a:latin typeface="Calibri" pitchFamily="34" charset="0"/>
                <a:ea typeface="標楷體" pitchFamily="65" charset="-120"/>
              </a:rPr>
              <a:t>是的，這就是我要的</a:t>
            </a:r>
          </a:p>
        </p:txBody>
      </p:sp>
      <p:sp>
        <p:nvSpPr>
          <p:cNvPr id="4" name="文字方塊 3"/>
          <p:cNvSpPr txBox="1"/>
          <p:nvPr/>
        </p:nvSpPr>
        <p:spPr>
          <a:xfrm>
            <a:off x="3923928" y="5301208"/>
            <a:ext cx="4556055" cy="338554"/>
          </a:xfrm>
          <a:prstGeom prst="rect">
            <a:avLst/>
          </a:prstGeom>
          <a:noFill/>
        </p:spPr>
        <p:txBody>
          <a:bodyPr wrap="none" rtlCol="0">
            <a:spAutoFit/>
          </a:bodyPr>
          <a:lstStyle/>
          <a:p>
            <a:r>
              <a:rPr lang="zh-TW" altLang="en-US" sz="1600" b="1" dirty="0" smtClean="0">
                <a:solidFill>
                  <a:srgbClr val="FF0000"/>
                </a:solidFill>
                <a:latin typeface="微軟正黑體" pitchFamily="34" charset="-120"/>
                <a:ea typeface="微軟正黑體" pitchFamily="34" charset="-120"/>
              </a:rPr>
              <a:t>以醫學</a:t>
            </a:r>
            <a:r>
              <a:rPr lang="zh-TW" altLang="en-US" sz="1600" b="1" dirty="0" smtClean="0">
                <a:solidFill>
                  <a:srgbClr val="FF0000"/>
                </a:solidFill>
                <a:latin typeface="微軟正黑體" pitchFamily="34" charset="-120"/>
                <a:ea typeface="微軟正黑體" pitchFamily="34" charset="-120"/>
              </a:rPr>
              <a:t>系而言，大多</a:t>
            </a:r>
            <a:r>
              <a:rPr lang="zh-TW" altLang="en-US" sz="1600" b="1" dirty="0" smtClean="0">
                <a:solidFill>
                  <a:srgbClr val="FF0000"/>
                </a:solidFill>
                <a:latin typeface="微軟正黑體" pitchFamily="34" charset="-120"/>
                <a:ea typeface="微軟正黑體" pitchFamily="34" charset="-120"/>
              </a:rPr>
              <a:t>是決定哪些學生不適合習醫</a:t>
            </a:r>
            <a:r>
              <a:rPr lang="en-US" altLang="zh-TW" sz="1600" b="1" dirty="0" smtClean="0">
                <a:solidFill>
                  <a:srgbClr val="FF0000"/>
                </a:solidFill>
                <a:latin typeface="微軟正黑體" pitchFamily="34" charset="-120"/>
                <a:ea typeface="微軟正黑體" pitchFamily="34" charset="-120"/>
              </a:rPr>
              <a:t>!</a:t>
            </a:r>
            <a:endParaRPr lang="zh-TW" altLang="en-US" sz="1600" b="1" dirty="0">
              <a:solidFill>
                <a:srgbClr val="FF0000"/>
              </a:solidFill>
              <a:latin typeface="微軟正黑體" pitchFamily="34" charset="-120"/>
              <a:ea typeface="微軟正黑體" pitchFamily="34"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692696"/>
            <a:ext cx="9144000" cy="523220"/>
          </a:xfrm>
          <a:prstGeom prst="rect">
            <a:avLst/>
          </a:prstGeom>
        </p:spPr>
        <p:txBody>
          <a:bodyPr wrap="square">
            <a:spAutoFit/>
          </a:bodyPr>
          <a:lstStyle/>
          <a:p>
            <a:pPr algn="ctr"/>
            <a:r>
              <a:rPr lang="zh-TW" altLang="en-US" sz="2800" b="1" dirty="0" smtClean="0">
                <a:solidFill>
                  <a:srgbClr val="C00000"/>
                </a:solidFill>
                <a:latin typeface="標楷體" pitchFamily="65" charset="-120"/>
                <a:ea typeface="標楷體" pitchFamily="65" charset="-120"/>
              </a:rPr>
              <a:t>備 審 資 料 的 迷 思</a:t>
            </a:r>
            <a:endParaRPr lang="zh-TW" altLang="en-US" sz="2800" dirty="0">
              <a:solidFill>
                <a:srgbClr val="C00000"/>
              </a:solidFill>
              <a:latin typeface="標楷體" pitchFamily="65" charset="-120"/>
              <a:ea typeface="標楷體" pitchFamily="65" charset="-120"/>
            </a:endParaRPr>
          </a:p>
        </p:txBody>
      </p:sp>
      <p:graphicFrame>
        <p:nvGraphicFramePr>
          <p:cNvPr id="3" name="表格 2"/>
          <p:cNvGraphicFramePr>
            <a:graphicFrameLocks noGrp="1"/>
          </p:cNvGraphicFramePr>
          <p:nvPr/>
        </p:nvGraphicFramePr>
        <p:xfrm>
          <a:off x="251520" y="1196752"/>
          <a:ext cx="8712968" cy="3129280"/>
        </p:xfrm>
        <a:graphic>
          <a:graphicData uri="http://schemas.openxmlformats.org/drawingml/2006/table">
            <a:tbl>
              <a:tblPr firstRow="1" bandRow="1">
                <a:tableStyleId>{21E4AEA4-8DFA-4A89-87EB-49C32662AFE0}</a:tableStyleId>
              </a:tblPr>
              <a:tblGrid>
                <a:gridCol w="4356484"/>
                <a:gridCol w="4356484"/>
              </a:tblGrid>
              <a:tr h="370840">
                <a:tc>
                  <a:txBody>
                    <a:bodyPr/>
                    <a:lstStyle/>
                    <a:p>
                      <a:pPr algn="ctr"/>
                      <a:r>
                        <a:rPr lang="en-US" altLang="zh-TW" sz="1600" dirty="0" smtClean="0">
                          <a:solidFill>
                            <a:srgbClr val="FF0000"/>
                          </a:solidFill>
                          <a:latin typeface="Calibri" pitchFamily="34" charset="0"/>
                        </a:rPr>
                        <a:t>DO</a:t>
                      </a:r>
                      <a:endParaRPr lang="zh-TW" altLang="en-US" sz="1600" dirty="0">
                        <a:solidFill>
                          <a:srgbClr val="FF0000"/>
                        </a:solidFill>
                        <a:latin typeface="Calibri" pitchFamily="34" charset="0"/>
                      </a:endParaRPr>
                    </a:p>
                  </a:txBody>
                  <a:tcPr/>
                </a:tc>
                <a:tc>
                  <a:txBody>
                    <a:bodyPr/>
                    <a:lstStyle/>
                    <a:p>
                      <a:pPr algn="ctr"/>
                      <a:r>
                        <a:rPr lang="en-US" altLang="zh-TW" sz="1600" dirty="0" smtClean="0">
                          <a:solidFill>
                            <a:srgbClr val="FF0000"/>
                          </a:solidFill>
                          <a:latin typeface="Calibri" pitchFamily="34" charset="0"/>
                        </a:rPr>
                        <a:t>DO NOT</a:t>
                      </a:r>
                      <a:endParaRPr lang="zh-TW" altLang="en-US" sz="1600" dirty="0">
                        <a:solidFill>
                          <a:srgbClr val="FF0000"/>
                        </a:solidFill>
                        <a:latin typeface="Calibri" pitchFamily="34" charset="0"/>
                      </a:endParaRPr>
                    </a:p>
                  </a:txBody>
                  <a:tcPr/>
                </a:tc>
              </a:tr>
              <a:tr h="370840">
                <a:tc>
                  <a:txBody>
                    <a:bodyPr/>
                    <a:lstStyle/>
                    <a:p>
                      <a:pPr>
                        <a:buFont typeface="Wingdings" pitchFamily="2" charset="2"/>
                        <a:buChar char="l"/>
                      </a:pPr>
                      <a:r>
                        <a:rPr lang="zh-TW" altLang="en-US" sz="1600" dirty="0" smtClean="0">
                          <a:latin typeface="標楷體" pitchFamily="65" charset="-120"/>
                          <a:ea typeface="標楷體" pitchFamily="65" charset="-120"/>
                        </a:rPr>
                        <a:t>用心製作出屬於自己的作品</a:t>
                      </a:r>
                      <a:endParaRPr lang="zh-TW" altLang="en-US" sz="1600" dirty="0">
                        <a:latin typeface="標楷體" pitchFamily="65" charset="-120"/>
                        <a:ea typeface="標楷體" pitchFamily="65" charset="-120"/>
                      </a:endParaRPr>
                    </a:p>
                  </a:txBody>
                  <a:tcPr anchor="ctr"/>
                </a:tc>
                <a:tc>
                  <a:txBody>
                    <a:bodyPr/>
                    <a:lstStyle/>
                    <a:p>
                      <a:pPr>
                        <a:buFont typeface="Wingdings" pitchFamily="2" charset="2"/>
                        <a:buChar char="l"/>
                      </a:pPr>
                      <a:r>
                        <a:rPr lang="zh-TW" altLang="en-US" sz="1600" dirty="0" smtClean="0">
                          <a:latin typeface="標楷體" pitchFamily="65" charset="-120"/>
                          <a:ea typeface="標楷體" pitchFamily="65" charset="-120"/>
                        </a:rPr>
                        <a:t>不要拷貝範本，不要請人代工製作</a:t>
                      </a:r>
                      <a:r>
                        <a:rPr lang="en-US" altLang="zh-TW" sz="1600" dirty="0" smtClean="0">
                          <a:latin typeface="Calibri" pitchFamily="34" charset="0"/>
                          <a:ea typeface="標楷體" pitchFamily="65" charset="-120"/>
                        </a:rPr>
                        <a:t>(</a:t>
                      </a:r>
                      <a:r>
                        <a:rPr lang="zh-TW" altLang="en-US" sz="1600" dirty="0" smtClean="0">
                          <a:latin typeface="Calibri" pitchFamily="34" charset="0"/>
                          <a:ea typeface="標楷體" pitchFamily="65" charset="-120"/>
                        </a:rPr>
                        <a:t>父母</a:t>
                      </a:r>
                      <a:r>
                        <a:rPr lang="en-US" altLang="zh-TW" sz="1600" dirty="0" smtClean="0">
                          <a:latin typeface="Calibri" pitchFamily="34" charset="0"/>
                          <a:ea typeface="標楷體" pitchFamily="65" charset="-120"/>
                        </a:rPr>
                        <a:t>)</a:t>
                      </a:r>
                      <a:endParaRPr lang="zh-TW" altLang="en-US" sz="1600" dirty="0">
                        <a:latin typeface="Calibri" pitchFamily="34" charset="0"/>
                        <a:ea typeface="標楷體" pitchFamily="65" charset="-120"/>
                      </a:endParaRPr>
                    </a:p>
                  </a:txBody>
                  <a:tcPr anchor="ctr"/>
                </a:tc>
              </a:tr>
              <a:tr h="370840">
                <a:tc>
                  <a:txBody>
                    <a:bodyPr/>
                    <a:lstStyle/>
                    <a:p>
                      <a:pPr>
                        <a:buFont typeface="Wingdings" pitchFamily="2" charset="2"/>
                        <a:buChar char="l"/>
                      </a:pPr>
                      <a:r>
                        <a:rPr lang="zh-TW" altLang="en-US" sz="1600" dirty="0" smtClean="0">
                          <a:latin typeface="標楷體" pitchFamily="65" charset="-120"/>
                          <a:ea typeface="標楷體" pitchFamily="65" charset="-120"/>
                        </a:rPr>
                        <a:t>內容條理分明，精準及確實有料</a:t>
                      </a:r>
                      <a:endParaRPr lang="zh-TW" altLang="en-US" sz="1600" dirty="0">
                        <a:latin typeface="標楷體" pitchFamily="65" charset="-120"/>
                        <a:ea typeface="標楷體" pitchFamily="65" charset="-120"/>
                      </a:endParaRPr>
                    </a:p>
                  </a:txBody>
                  <a:tcPr anchor="ctr"/>
                </a:tc>
                <a:tc>
                  <a:txBody>
                    <a:bodyPr/>
                    <a:lstStyle/>
                    <a:p>
                      <a:pPr>
                        <a:buFont typeface="Wingdings" pitchFamily="2" charset="2"/>
                        <a:buChar char="l"/>
                      </a:pPr>
                      <a:r>
                        <a:rPr lang="zh-TW" altLang="en-US" sz="1600" dirty="0" smtClean="0">
                          <a:latin typeface="標楷體" pitchFamily="65" charset="-120"/>
                          <a:ea typeface="標楷體" pitchFamily="65" charset="-120"/>
                        </a:rPr>
                        <a:t>華麗包裝，內容浮誇不實</a:t>
                      </a:r>
                      <a:endParaRPr lang="zh-TW" altLang="en-US" sz="1600" dirty="0">
                        <a:latin typeface="標楷體" pitchFamily="65" charset="-120"/>
                        <a:ea typeface="標楷體" pitchFamily="65" charset="-120"/>
                      </a:endParaRPr>
                    </a:p>
                  </a:txBody>
                  <a:tcPr anchor="ctr"/>
                </a:tc>
              </a:tr>
              <a:tr h="370840">
                <a:tc>
                  <a:txBody>
                    <a:bodyPr/>
                    <a:lstStyle/>
                    <a:p>
                      <a:pPr>
                        <a:buFont typeface="Wingdings" pitchFamily="2" charset="2"/>
                        <a:buChar char="l"/>
                      </a:pPr>
                      <a:r>
                        <a:rPr lang="zh-TW" altLang="en-US" sz="1600" dirty="0" smtClean="0">
                          <a:latin typeface="標楷體" pitchFamily="65" charset="-120"/>
                          <a:ea typeface="標楷體" pitchFamily="65" charset="-120"/>
                        </a:rPr>
                        <a:t>確實依校系簡章檢附相關資料</a:t>
                      </a:r>
                      <a:endParaRPr lang="zh-TW" altLang="en-US" sz="1600" dirty="0">
                        <a:latin typeface="標楷體" pitchFamily="65" charset="-120"/>
                        <a:ea typeface="標楷體" pitchFamily="65" charset="-120"/>
                      </a:endParaRPr>
                    </a:p>
                  </a:txBody>
                  <a:tcPr anchor="ctr"/>
                </a:tc>
                <a:tc>
                  <a:txBody>
                    <a:bodyPr/>
                    <a:lstStyle/>
                    <a:p>
                      <a:pPr>
                        <a:buFont typeface="Wingdings" pitchFamily="2" charset="2"/>
                        <a:buChar char="l"/>
                      </a:pPr>
                      <a:r>
                        <a:rPr lang="zh-TW" altLang="en-US" sz="1600" dirty="0" smtClean="0">
                          <a:latin typeface="標楷體" pitchFamily="65" charset="-120"/>
                          <a:ea typeface="標楷體" pitchFamily="65" charset="-120"/>
                        </a:rPr>
                        <a:t>國小、國中等非相關資料</a:t>
                      </a:r>
                      <a:endParaRPr lang="zh-TW" altLang="en-US" sz="1600" dirty="0">
                        <a:latin typeface="標楷體" pitchFamily="65" charset="-120"/>
                        <a:ea typeface="標楷體" pitchFamily="65" charset="-120"/>
                      </a:endParaRPr>
                    </a:p>
                  </a:txBody>
                  <a:tcPr anchor="ctr"/>
                </a:tc>
              </a:tr>
              <a:tr h="370840">
                <a:tc>
                  <a:txBody>
                    <a:bodyPr/>
                    <a:lstStyle/>
                    <a:p>
                      <a:pPr>
                        <a:buFont typeface="Wingdings" pitchFamily="2" charset="2"/>
                        <a:buChar char="l"/>
                      </a:pPr>
                      <a:r>
                        <a:rPr lang="zh-TW" altLang="en-US" sz="1600" dirty="0" smtClean="0">
                          <a:solidFill>
                            <a:srgbClr val="6E4900"/>
                          </a:solidFill>
                          <a:latin typeface="標楷體" pitchFamily="65" charset="-120"/>
                          <a:ea typeface="標楷體" pitchFamily="65" charset="-120"/>
                        </a:rPr>
                        <a:t>自傳邏輯結構清晰，展現自身的優點，展現積極的企圖心</a:t>
                      </a:r>
                      <a:endParaRPr lang="en-US" altLang="zh-TW" sz="1600" dirty="0" smtClean="0">
                        <a:solidFill>
                          <a:srgbClr val="6E4900"/>
                        </a:solidFill>
                        <a:latin typeface="標楷體" pitchFamily="65" charset="-120"/>
                        <a:ea typeface="標楷體" pitchFamily="65" charset="-12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l"/>
                        <a:tabLst/>
                        <a:defRPr/>
                      </a:pPr>
                      <a:r>
                        <a:rPr lang="zh-TW" altLang="en-US" sz="1600" dirty="0" smtClean="0">
                          <a:solidFill>
                            <a:srgbClr val="6E4900"/>
                          </a:solidFill>
                          <a:latin typeface="標楷體" pitchFamily="65" charset="-120"/>
                          <a:ea typeface="標楷體" pitchFamily="65" charset="-120"/>
                        </a:rPr>
                        <a:t>不要再寫「因為親友生病所以想來學醫」了！</a:t>
                      </a:r>
                    </a:p>
                  </a:txBody>
                  <a:tcPr anchor="ctr"/>
                </a:tc>
              </a:tr>
              <a:tr h="370840">
                <a:tc>
                  <a:txBody>
                    <a:bodyPr/>
                    <a:lstStyle/>
                    <a:p>
                      <a:pPr>
                        <a:buFont typeface="Wingdings" pitchFamily="2" charset="2"/>
                        <a:buChar char="l"/>
                      </a:pPr>
                      <a:r>
                        <a:rPr lang="zh-TW" altLang="en-US" sz="1600" dirty="0" smtClean="0">
                          <a:latin typeface="標楷體" pitchFamily="65" charset="-120"/>
                          <a:ea typeface="標楷體" pitchFamily="65" charset="-120"/>
                        </a:rPr>
                        <a:t>讀書計劃清楚寫出自己的想法及未來就讀科系之規劃</a:t>
                      </a:r>
                      <a:endParaRPr lang="zh-TW" altLang="en-US" sz="1600" dirty="0">
                        <a:latin typeface="標楷體" pitchFamily="65" charset="-120"/>
                        <a:ea typeface="標楷體" pitchFamily="65" charset="-120"/>
                      </a:endParaRPr>
                    </a:p>
                  </a:txBody>
                  <a:tcPr anchor="ctr"/>
                </a:tc>
                <a:tc>
                  <a:txBody>
                    <a:bodyPr/>
                    <a:lstStyle/>
                    <a:p>
                      <a:pPr>
                        <a:lnSpc>
                          <a:spcPct val="100000"/>
                        </a:lnSpc>
                        <a:buFont typeface="Wingdings" pitchFamily="2" charset="2"/>
                        <a:buChar char="l"/>
                      </a:pPr>
                      <a:r>
                        <a:rPr lang="zh-TW" altLang="en-US" sz="1600" dirty="0" smtClean="0">
                          <a:solidFill>
                            <a:srgbClr val="6E4900"/>
                          </a:solidFill>
                          <a:latin typeface="標楷體" pitchFamily="65" charset="-120"/>
                          <a:ea typeface="標楷體" pitchFamily="65" charset="-120"/>
                        </a:rPr>
                        <a:t>每個人都要出國進修留學，那誰留下來服務我們！</a:t>
                      </a:r>
                      <a:endParaRPr lang="en-US" altLang="zh-TW" sz="1600" dirty="0" smtClean="0">
                        <a:solidFill>
                          <a:srgbClr val="6E4900"/>
                        </a:solidFill>
                        <a:latin typeface="標楷體" pitchFamily="65" charset="-120"/>
                        <a:ea typeface="標楷體" pitchFamily="65" charset="-120"/>
                      </a:endParaRPr>
                    </a:p>
                    <a:p>
                      <a:pPr>
                        <a:lnSpc>
                          <a:spcPct val="100000"/>
                        </a:lnSpc>
                        <a:buFont typeface="Wingdings" pitchFamily="2" charset="2"/>
                        <a:buChar char="l"/>
                      </a:pPr>
                      <a:r>
                        <a:rPr lang="zh-TW" altLang="en-US" sz="1600" dirty="0" smtClean="0">
                          <a:solidFill>
                            <a:srgbClr val="6E4900"/>
                          </a:solidFill>
                          <a:latin typeface="標楷體" pitchFamily="65" charset="-120"/>
                          <a:ea typeface="標楷體" pitchFamily="65" charset="-120"/>
                        </a:rPr>
                        <a:t>每個人都要做偉大的科學家，那誰在社區幫我看病！</a:t>
                      </a:r>
                    </a:p>
                  </a:txBody>
                  <a:tcPr anchor="ctr"/>
                </a:tc>
              </a:tr>
            </a:tbl>
          </a:graphicData>
        </a:graphic>
      </p:graphicFrame>
      <p:sp>
        <p:nvSpPr>
          <p:cNvPr id="4" name="矩形 3"/>
          <p:cNvSpPr/>
          <p:nvPr/>
        </p:nvSpPr>
        <p:spPr>
          <a:xfrm>
            <a:off x="4391472" y="4725144"/>
            <a:ext cx="4752528" cy="830997"/>
          </a:xfrm>
          <a:prstGeom prst="rect">
            <a:avLst/>
          </a:prstGeom>
        </p:spPr>
        <p:txBody>
          <a:bodyPr wrap="square">
            <a:spAutoFit/>
          </a:bodyPr>
          <a:lstStyle/>
          <a:p>
            <a:pPr marL="265113" indent="-265113">
              <a:lnSpc>
                <a:spcPct val="150000"/>
              </a:lnSpc>
              <a:buFont typeface="Wingdings" pitchFamily="2" charset="2"/>
              <a:buChar char="l"/>
            </a:pPr>
            <a:r>
              <a:rPr lang="zh-TW" altLang="en-US" sz="1600" dirty="0" smtClean="0">
                <a:solidFill>
                  <a:srgbClr val="6E4900"/>
                </a:solidFill>
                <a:latin typeface="標楷體" pitchFamily="65" charset="-120"/>
                <a:ea typeface="標楷體" pitchFamily="65" charset="-120"/>
              </a:rPr>
              <a:t>看起來賞心悅目的備審資料是否會有加分效果</a:t>
            </a:r>
            <a:r>
              <a:rPr lang="zh-TW" altLang="en-US" sz="1600" dirty="0" smtClean="0">
                <a:solidFill>
                  <a:srgbClr val="6E4900"/>
                </a:solidFill>
                <a:latin typeface="標楷體" pitchFamily="65" charset="-120"/>
                <a:ea typeface="標楷體" pitchFamily="65" charset="-120"/>
              </a:rPr>
              <a:t>？</a:t>
            </a:r>
            <a:endParaRPr lang="en-US" altLang="zh-TW" sz="1600" dirty="0" smtClean="0">
              <a:solidFill>
                <a:srgbClr val="6E4900"/>
              </a:solidFill>
              <a:latin typeface="標楷體" pitchFamily="65" charset="-120"/>
              <a:ea typeface="標楷體" pitchFamily="65" charset="-120"/>
            </a:endParaRPr>
          </a:p>
          <a:p>
            <a:pPr marL="265113" indent="-265113">
              <a:lnSpc>
                <a:spcPct val="150000"/>
              </a:lnSpc>
            </a:pPr>
            <a:r>
              <a:rPr lang="zh-TW" altLang="en-US" sz="1600" dirty="0" smtClean="0">
                <a:solidFill>
                  <a:srgbClr val="FFC000"/>
                </a:solidFill>
                <a:latin typeface="標楷體" pitchFamily="65" charset="-120"/>
                <a:ea typeface="標楷體" pitchFamily="65" charset="-120"/>
              </a:rPr>
              <a:t>   </a:t>
            </a:r>
            <a:r>
              <a:rPr lang="zh-TW" altLang="en-US" sz="1600" dirty="0" smtClean="0">
                <a:solidFill>
                  <a:srgbClr val="FF0000"/>
                </a:solidFill>
                <a:latin typeface="標楷體" pitchFamily="65" charset="-120"/>
                <a:ea typeface="標楷體" pitchFamily="65" charset="-120"/>
              </a:rPr>
              <a:t>何謂「</a:t>
            </a:r>
            <a:r>
              <a:rPr lang="zh-TW" altLang="en-US" sz="1600" dirty="0" smtClean="0">
                <a:solidFill>
                  <a:srgbClr val="FF0000"/>
                </a:solidFill>
                <a:latin typeface="標楷體" pitchFamily="65" charset="-120"/>
                <a:ea typeface="標楷體" pitchFamily="65" charset="-120"/>
              </a:rPr>
              <a:t>美觀」</a:t>
            </a:r>
            <a:r>
              <a:rPr lang="zh-TW" altLang="en-US" sz="1600" dirty="0" smtClean="0">
                <a:solidFill>
                  <a:srgbClr val="FF0000"/>
                </a:solidFill>
                <a:latin typeface="標楷體" pitchFamily="65" charset="-120"/>
                <a:ea typeface="標楷體" pitchFamily="65" charset="-120"/>
              </a:rPr>
              <a:t>、及「</a:t>
            </a:r>
            <a:r>
              <a:rPr lang="zh-TW" altLang="en-US" sz="1600" dirty="0" smtClean="0">
                <a:solidFill>
                  <a:srgbClr val="FF0000"/>
                </a:solidFill>
                <a:latin typeface="標楷體" pitchFamily="65" charset="-120"/>
                <a:ea typeface="標楷體" pitchFamily="65" charset="-120"/>
              </a:rPr>
              <a:t>賞心悅目」</a:t>
            </a:r>
            <a:r>
              <a:rPr lang="zh-TW" altLang="en-US" sz="1600" dirty="0" smtClean="0">
                <a:solidFill>
                  <a:srgbClr val="FF0000"/>
                </a:solidFill>
                <a:latin typeface="標楷體" pitchFamily="65" charset="-120"/>
                <a:ea typeface="標楷體" pitchFamily="65" charset="-120"/>
              </a:rPr>
              <a:t>！</a:t>
            </a:r>
            <a:endParaRPr lang="zh-TW" altLang="en-US" sz="1600" dirty="0" smtClean="0">
              <a:solidFill>
                <a:srgbClr val="FF0000"/>
              </a:solidFill>
              <a:latin typeface="標楷體" pitchFamily="65" charset="-120"/>
              <a:ea typeface="標楷體" pitchFamily="65" charset="-120"/>
            </a:endParaRPr>
          </a:p>
        </p:txBody>
      </p:sp>
      <p:pic>
        <p:nvPicPr>
          <p:cNvPr id="5" name="Picture 4" descr="C:\Users\tslin\Desktop\101學年度大學入學_頁面_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4183380"/>
            <a:ext cx="1891146" cy="267462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C:\Users\tslin\Desktop\101學年度大學入學_頁面_2.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39752" y="4183380"/>
            <a:ext cx="1891284" cy="267462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文字方塊 6"/>
          <p:cNvSpPr txBox="1"/>
          <p:nvPr/>
        </p:nvSpPr>
        <p:spPr>
          <a:xfrm>
            <a:off x="4644008" y="5589240"/>
            <a:ext cx="4104456" cy="787716"/>
          </a:xfrm>
          <a:prstGeom prst="rect">
            <a:avLst/>
          </a:prstGeom>
          <a:noFill/>
        </p:spPr>
        <p:txBody>
          <a:bodyPr wrap="square" rtlCol="0">
            <a:spAutoFit/>
          </a:bodyPr>
          <a:lstStyle/>
          <a:p>
            <a:pPr>
              <a:lnSpc>
                <a:spcPct val="150000"/>
              </a:lnSpc>
            </a:pPr>
            <a:r>
              <a:rPr lang="zh-TW" altLang="en-US" sz="1600" dirty="0" smtClean="0">
                <a:solidFill>
                  <a:srgbClr val="000000"/>
                </a:solidFill>
                <a:latin typeface="標楷體" pitchFamily="65" charset="-120"/>
                <a:ea typeface="標楷體" pitchFamily="65" charset="-120"/>
              </a:rPr>
              <a:t>以左圖為例，請問</a:t>
            </a:r>
            <a:r>
              <a:rPr lang="zh-TW" altLang="en-US" sz="1600" dirty="0" smtClean="0">
                <a:solidFill>
                  <a:srgbClr val="000000"/>
                </a:solidFill>
                <a:latin typeface="標楷體" pitchFamily="65" charset="-120"/>
                <a:ea typeface="標楷體" pitchFamily="65" charset="-120"/>
              </a:rPr>
              <a:t>，</a:t>
            </a:r>
            <a:r>
              <a:rPr lang="zh-TW" altLang="en-US" sz="1600" dirty="0" smtClean="0">
                <a:solidFill>
                  <a:srgbClr val="000000"/>
                </a:solidFill>
                <a:latin typeface="標楷體" pitchFamily="65" charset="-120"/>
                <a:ea typeface="標楷體" pitchFamily="65" charset="-120"/>
              </a:rPr>
              <a:t>您認為哪一</a:t>
            </a:r>
            <a:r>
              <a:rPr lang="zh-TW" altLang="en-US" sz="1600" dirty="0" smtClean="0">
                <a:solidFill>
                  <a:srgbClr val="000000"/>
                </a:solidFill>
                <a:latin typeface="標楷體" pitchFamily="65" charset="-120"/>
                <a:ea typeface="標楷體" pitchFamily="65" charset="-120"/>
              </a:rPr>
              <a:t>位在</a:t>
            </a:r>
            <a:r>
              <a:rPr lang="zh-TW" altLang="en-US" sz="1600" dirty="0" smtClean="0">
                <a:solidFill>
                  <a:srgbClr val="000000"/>
                </a:solidFill>
                <a:latin typeface="標楷體" pitchFamily="65" charset="-120"/>
                <a:ea typeface="標楷體" pitchFamily="65" charset="-120"/>
              </a:rPr>
              <a:t>二十年</a:t>
            </a:r>
            <a:r>
              <a:rPr lang="zh-TW" altLang="en-US" sz="1600" dirty="0" smtClean="0">
                <a:solidFill>
                  <a:srgbClr val="000000"/>
                </a:solidFill>
                <a:latin typeface="標楷體" pitchFamily="65" charset="-120"/>
                <a:ea typeface="標楷體" pitchFamily="65" charset="-120"/>
              </a:rPr>
              <a:t>後</a:t>
            </a:r>
            <a:r>
              <a:rPr lang="zh-TW" altLang="en-US" sz="1600" dirty="0" smtClean="0">
                <a:solidFill>
                  <a:srgbClr val="000000"/>
                </a:solidFill>
                <a:latin typeface="標楷體" pitchFamily="65" charset="-120"/>
                <a:ea typeface="標楷體" pitchFamily="65" charset="-120"/>
              </a:rPr>
              <a:t>比較有潛力當一名好醫師？</a:t>
            </a:r>
            <a:endParaRPr lang="zh-TW" altLang="en-US" sz="1600" dirty="0" smtClean="0">
              <a:solidFill>
                <a:srgbClr val="000000"/>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ld Stripes">
  <a:themeElements>
    <a:clrScheme name="Bold Stripes 6">
      <a:dk1>
        <a:srgbClr val="6E4900"/>
      </a:dk1>
      <a:lt1>
        <a:srgbClr val="FFFFFF"/>
      </a:lt1>
      <a:dk2>
        <a:srgbClr val="401D00"/>
      </a:dk2>
      <a:lt2>
        <a:srgbClr val="B9BA9C"/>
      </a:lt2>
      <a:accent1>
        <a:srgbClr val="FAF6ED"/>
      </a:accent1>
      <a:accent2>
        <a:srgbClr val="C7C8B0"/>
      </a:accent2>
      <a:accent3>
        <a:srgbClr val="FFFFFF"/>
      </a:accent3>
      <a:accent4>
        <a:srgbClr val="5D3D00"/>
      </a:accent4>
      <a:accent5>
        <a:srgbClr val="FCFAF4"/>
      </a:accent5>
      <a:accent6>
        <a:srgbClr val="B4B59F"/>
      </a:accent6>
      <a:hlink>
        <a:srgbClr val="876326"/>
      </a:hlink>
      <a:folHlink>
        <a:srgbClr val="C5A04B"/>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Bold Stripes 5">
        <a:dk1>
          <a:srgbClr val="6E4900"/>
        </a:dk1>
        <a:lt1>
          <a:srgbClr val="F2F3DF"/>
        </a:lt1>
        <a:dk2>
          <a:srgbClr val="401D00"/>
        </a:dk2>
        <a:lt2>
          <a:srgbClr val="B9BA9C"/>
        </a:lt2>
        <a:accent1>
          <a:srgbClr val="FAF6ED"/>
        </a:accent1>
        <a:accent2>
          <a:srgbClr val="C7C8B0"/>
        </a:accent2>
        <a:accent3>
          <a:srgbClr val="F7F8EC"/>
        </a:accent3>
        <a:accent4>
          <a:srgbClr val="5D3D00"/>
        </a:accent4>
        <a:accent5>
          <a:srgbClr val="FCFAF4"/>
        </a:accent5>
        <a:accent6>
          <a:srgbClr val="B4B59F"/>
        </a:accent6>
        <a:hlink>
          <a:srgbClr val="876326"/>
        </a:hlink>
        <a:folHlink>
          <a:srgbClr val="C5A04B"/>
        </a:folHlink>
      </a:clrScheme>
      <a:clrMap bg1="lt1" tx1="dk1" bg2="lt2" tx2="dk2" accent1="accent1" accent2="accent2" accent3="accent3" accent4="accent4" accent5="accent5" accent6="accent6" hlink="hlink" folHlink="folHlink"/>
    </a:extraClrScheme>
    <a:extraClrScheme>
      <a:clrScheme name="Bold Stripes 6">
        <a:dk1>
          <a:srgbClr val="6E4900"/>
        </a:dk1>
        <a:lt1>
          <a:srgbClr val="FFFFFF"/>
        </a:lt1>
        <a:dk2>
          <a:srgbClr val="401D00"/>
        </a:dk2>
        <a:lt2>
          <a:srgbClr val="B9BA9C"/>
        </a:lt2>
        <a:accent1>
          <a:srgbClr val="FAF6ED"/>
        </a:accent1>
        <a:accent2>
          <a:srgbClr val="C7C8B0"/>
        </a:accent2>
        <a:accent3>
          <a:srgbClr val="FFFFFF"/>
        </a:accent3>
        <a:accent4>
          <a:srgbClr val="5D3D00"/>
        </a:accent4>
        <a:accent5>
          <a:srgbClr val="FCFAF4"/>
        </a:accent5>
        <a:accent6>
          <a:srgbClr val="B4B59F"/>
        </a:accent6>
        <a:hlink>
          <a:srgbClr val="876326"/>
        </a:hlink>
        <a:folHlink>
          <a:srgbClr val="C5A04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2004:Templates:Presentations:Designs:Bold Stripes</Template>
  <TotalTime>6046</TotalTime>
  <Words>1592</Words>
  <Application>Microsoft Office PowerPoint</Application>
  <PresentationFormat>如螢幕大小 (4:3)</PresentationFormat>
  <Paragraphs>150</Paragraphs>
  <Slides>11</Slides>
  <Notes>1</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Bold Stripes</vt:lpstr>
      <vt:lpstr>投影片 1</vt:lpstr>
      <vt:lpstr>投影片 2</vt:lpstr>
      <vt:lpstr>投影片 3</vt:lpstr>
      <vt:lpstr>投影片 4</vt:lpstr>
      <vt:lpstr>投影片 5</vt:lpstr>
      <vt:lpstr>投影片 6</vt:lpstr>
      <vt:lpstr>投影片 7</vt:lpstr>
      <vt:lpstr>投影片 8</vt:lpstr>
      <vt:lpstr>投影片 9</vt:lpstr>
      <vt:lpstr>投影片 10</vt:lpstr>
      <vt:lpstr>投影片 11</vt:lpstr>
    </vt:vector>
  </TitlesOfParts>
  <Company>westbank 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aptamer</dc:creator>
  <cp:lastModifiedBy>aptamer</cp:lastModifiedBy>
  <cp:revision>442</cp:revision>
  <dcterms:modified xsi:type="dcterms:W3CDTF">2013-08-19T10:02:29Z</dcterms:modified>
</cp:coreProperties>
</file>