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20" r:id="rId3"/>
    <p:sldId id="328" r:id="rId4"/>
    <p:sldId id="332" r:id="rId5"/>
    <p:sldId id="334" r:id="rId6"/>
    <p:sldId id="335" r:id="rId7"/>
    <p:sldId id="329" r:id="rId8"/>
    <p:sldId id="330" r:id="rId9"/>
    <p:sldId id="337" r:id="rId10"/>
    <p:sldId id="324" r:id="rId11"/>
    <p:sldId id="314" r:id="rId12"/>
    <p:sldId id="315" r:id="rId13"/>
    <p:sldId id="316" r:id="rId14"/>
    <p:sldId id="317" r:id="rId15"/>
    <p:sldId id="318" r:id="rId16"/>
    <p:sldId id="321" r:id="rId17"/>
    <p:sldId id="322" r:id="rId18"/>
    <p:sldId id="269" r:id="rId1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E1A97582-67A0-41E5-A33B-0439E66D8216}">
          <p14:sldIdLst>
            <p14:sldId id="256"/>
            <p14:sldId id="320"/>
            <p14:sldId id="328"/>
            <p14:sldId id="332"/>
            <p14:sldId id="334"/>
            <p14:sldId id="335"/>
            <p14:sldId id="329"/>
            <p14:sldId id="330"/>
            <p14:sldId id="337"/>
            <p14:sldId id="324"/>
            <p14:sldId id="314"/>
            <p14:sldId id="315"/>
            <p14:sldId id="316"/>
            <p14:sldId id="317"/>
            <p14:sldId id="318"/>
            <p14:sldId id="321"/>
            <p14:sldId id="322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578907951940648E-2"/>
          <c:y val="0.10790733201693442"/>
          <c:w val="0.8220263882858605"/>
          <c:h val="0.784185335966131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教師留學分布圖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0053FA">
                      <a:shade val="30000"/>
                      <a:satMod val="115000"/>
                    </a:srgbClr>
                  </a:gs>
                  <a:gs pos="50000">
                    <a:srgbClr val="0053FA">
                      <a:shade val="67500"/>
                      <a:satMod val="115000"/>
                    </a:srgbClr>
                  </a:gs>
                  <a:gs pos="100000">
                    <a:srgbClr val="0053FA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00863D">
                      <a:shade val="30000"/>
                      <a:satMod val="115000"/>
                    </a:srgbClr>
                  </a:gs>
                  <a:gs pos="50000">
                    <a:srgbClr val="00863D">
                      <a:shade val="67500"/>
                      <a:satMod val="115000"/>
                    </a:srgbClr>
                  </a:gs>
                  <a:gs pos="100000">
                    <a:srgbClr val="00863D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934BC9">
                      <a:shade val="30000"/>
                      <a:satMod val="115000"/>
                    </a:srgbClr>
                  </a:gs>
                  <a:gs pos="50000">
                    <a:srgbClr val="934BC9">
                      <a:shade val="67500"/>
                      <a:satMod val="115000"/>
                    </a:srgbClr>
                  </a:gs>
                  <a:gs pos="100000">
                    <a:srgbClr val="934BC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7582092813100131"/>
                  <c:y val="-2.7288414162094876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zh-TW" alt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德國</a:t>
                    </a:r>
                    <a:r>
                      <a:rPr lang="en-US" altLang="zh-TW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, 22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zh-TW" alt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美國</a:t>
                    </a:r>
                    <a:r>
                      <a:rPr lang="en-US" altLang="zh-TW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, 12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zh-TW" alt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日本</a:t>
                    </a:r>
                    <a:r>
                      <a:rPr lang="en-US" altLang="zh-TW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, 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zh-TW" alt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法、英等</a:t>
                    </a:r>
                    <a:r>
                      <a:rPr lang="en-US" altLang="zh-TW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, 5</a:t>
                    </a:r>
                    <a:endParaRPr lang="zh-TW" altLang="en-US" sz="14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德國</c:v>
                </c:pt>
                <c:pt idx="1">
                  <c:v>美國</c:v>
                </c:pt>
                <c:pt idx="2">
                  <c:v>日本</c:v>
                </c:pt>
                <c:pt idx="3">
                  <c:v>法、英等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12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1C050-EC1B-4324-BBC6-EBB45492988E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CA48-34B5-47B0-98AE-86DB5C177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49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A9C52-4504-41B5-A03A-A378B0A512F1}" type="slidenum">
              <a:rPr lang="zh-TW" altLang="en-US" smtClean="0"/>
              <a:pPr/>
              <a:t>4</a:t>
            </a:fld>
            <a:endParaRPr lang="en-US" altLang="zh-TW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D8B87-D5CA-41BB-8E06-F42C166D025F}" type="slidenum">
              <a:rPr lang="zh-TW" altLang="en-US" smtClean="0"/>
              <a:pPr/>
              <a:t>6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74D0E-BC22-4097-89CE-778D11C0F71E}" type="slidenum">
              <a:rPr lang="zh-TW" altLang="en-US" smtClean="0"/>
              <a:pPr/>
              <a:t>7</a:t>
            </a:fld>
            <a:endParaRPr lang="en-US" altLang="zh-TW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3D4894-0F24-404F-8ADB-A82DDD3D8D99}" type="slidenum">
              <a:rPr lang="en-US" altLang="ko-KR" smtClean="0"/>
              <a:pPr eaLnBrk="1" hangingPunct="1"/>
              <a:t>9</a:t>
            </a:fld>
            <a:endParaRPr lang="en-US" altLang="ko-K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5988" y="98425"/>
            <a:ext cx="3440112" cy="2581275"/>
          </a:xfrm>
          <a:ln w="12700" cap="flat"/>
        </p:spPr>
      </p:sp>
      <p:sp>
        <p:nvSpPr>
          <p:cNvPr id="100356" name="Rectangle 3"/>
          <p:cNvSpPr>
            <a:spLocks noChangeArrowheads="1"/>
          </p:cNvSpPr>
          <p:nvPr/>
        </p:nvSpPr>
        <p:spPr bwMode="auto">
          <a:xfrm>
            <a:off x="138472" y="2990534"/>
            <a:ext cx="6530174" cy="190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9" rIns="92075" bIns="46039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ko-KR" sz="1600" b="1">
                <a:solidFill>
                  <a:srgbClr val="000000"/>
                </a:solidFill>
              </a:rPr>
              <a:t>Summary Overview</a:t>
            </a:r>
            <a:endParaRPr lang="en-US" altLang="ko-K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ko-KR" sz="1400">
                <a:solidFill>
                  <a:srgbClr val="000000"/>
                </a:solidFill>
              </a:rPr>
              <a:t>XXXX</a:t>
            </a:r>
            <a:endParaRPr lang="en-US" altLang="ko-K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ko-KR" sz="1600" b="1">
                <a:solidFill>
                  <a:srgbClr val="000000"/>
                </a:solidFill>
              </a:rPr>
              <a:t>Major Title</a:t>
            </a:r>
            <a:endParaRPr lang="en-US" altLang="ko-K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ko-KR" sz="1400" u="sng">
                <a:solidFill>
                  <a:srgbClr val="000000"/>
                </a:solidFill>
              </a:rPr>
              <a:t>Heading</a:t>
            </a:r>
            <a:r>
              <a:rPr lang="en-US" altLang="ko-KR" sz="1400">
                <a:solidFill>
                  <a:srgbClr val="000000"/>
                </a:solidFill>
              </a:rPr>
              <a:t>.  XXXX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ko-KR" sz="1400" u="sng">
                <a:solidFill>
                  <a:srgbClr val="000000"/>
                </a:solidFill>
              </a:rPr>
              <a:t>Heading</a:t>
            </a:r>
            <a:r>
              <a:rPr lang="en-US" altLang="ko-KR" sz="1400">
                <a:solidFill>
                  <a:srgbClr val="000000"/>
                </a:solidFill>
              </a:rPr>
              <a:t>.  XXXX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ko-KR" sz="1400" u="sng">
                <a:solidFill>
                  <a:srgbClr val="000000"/>
                </a:solidFill>
              </a:rPr>
              <a:t>Heading</a:t>
            </a:r>
            <a:r>
              <a:rPr lang="en-US" altLang="ko-KR" sz="1400">
                <a:solidFill>
                  <a:srgbClr val="000000"/>
                </a:solidFill>
              </a:rPr>
              <a:t>.  XXXX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ko-KR" sz="1400" u="sng">
                <a:solidFill>
                  <a:srgbClr val="000000"/>
                </a:solidFill>
              </a:rPr>
              <a:t>Heading</a:t>
            </a:r>
            <a:r>
              <a:rPr lang="en-US" altLang="ko-KR" sz="1400">
                <a:solidFill>
                  <a:srgbClr val="000000"/>
                </a:solidFill>
              </a:rPr>
              <a:t>.  XXXX</a:t>
            </a:r>
          </a:p>
        </p:txBody>
      </p:sp>
      <p:sp>
        <p:nvSpPr>
          <p:cNvPr id="100357" name="Rectangle 4"/>
          <p:cNvSpPr>
            <a:spLocks noChangeArrowheads="1"/>
          </p:cNvSpPr>
          <p:nvPr/>
        </p:nvSpPr>
        <p:spPr bwMode="auto">
          <a:xfrm>
            <a:off x="138471" y="539503"/>
            <a:ext cx="3272955" cy="28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9" rIns="92075" bIns="46039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ko-KR" sz="1400" b="1">
                <a:solidFill>
                  <a:srgbClr val="000000"/>
                </a:solidFill>
              </a:rPr>
              <a:t>Replace with presentation notes here.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8CE3F-2C98-4966-9BDD-F94E357E8ABA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48A706-2DA3-4699-8E96-07B286B2430D}" type="datetimeFigureOut">
              <a:rPr lang="zh-TW" altLang="en-US" smtClean="0"/>
              <a:pPr/>
              <a:t>2013/8/20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9F3EF4-B2F8-4C0D-89ED-8334CF34980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47863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多元入學方案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大學端分享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</a:t>
            </a:r>
            <a:r>
              <a:rPr lang="zh-TW" altLang="en-US" sz="3100" b="1" dirty="0" smtClean="0">
                <a:latin typeface="標楷體" pitchFamily="65" charset="-120"/>
                <a:ea typeface="標楷體" pitchFamily="65" charset="-120"/>
              </a:rPr>
              <a:t>政大</a:t>
            </a:r>
            <a:r>
              <a:rPr lang="zh-TW" altLang="en-US" sz="3100" b="1" dirty="0">
                <a:latin typeface="標楷體" pitchFamily="65" charset="-120"/>
                <a:ea typeface="標楷體" pitchFamily="65" charset="-120"/>
              </a:rPr>
              <a:t>法學院副院長 </a:t>
            </a:r>
            <a:r>
              <a:rPr lang="zh-TW" altLang="en-US" sz="3100" b="1" dirty="0" smtClean="0">
                <a:latin typeface="標楷體" pitchFamily="65" charset="-120"/>
                <a:ea typeface="標楷體" pitchFamily="65" charset="-120"/>
              </a:rPr>
              <a:t>王文杰</a:t>
            </a:r>
            <a:endParaRPr lang="zh-TW" altLang="en-US" sz="31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  <a:latin typeface="Footlight MT Light" pitchFamily="18" charset="0"/>
              </a:rPr>
              <a:t>wenchieh@nccu.edu.tw</a:t>
            </a:r>
            <a:endParaRPr lang="zh-TW" altLang="en-US" b="1" dirty="0">
              <a:solidFill>
                <a:srgbClr val="7030A0"/>
              </a:solidFill>
              <a:latin typeface="Footlight MT Light" pitchFamily="18" charset="0"/>
            </a:endParaRPr>
          </a:p>
        </p:txBody>
      </p:sp>
      <p:pic>
        <p:nvPicPr>
          <p:cNvPr id="2050" name="Picture 2" descr="校景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2408237"/>
          </a:xfrm>
          <a:prstGeom prst="rect">
            <a:avLst/>
          </a:prstGeom>
          <a:noFill/>
        </p:spPr>
      </p:pic>
      <p:pic>
        <p:nvPicPr>
          <p:cNvPr id="5" name="Picture 4" descr="政大校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0530"/>
            <a:ext cx="2195736" cy="20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近三年政大法律系錄取學生數</a:t>
            </a:r>
          </a:p>
        </p:txBody>
      </p:sp>
      <p:sp>
        <p:nvSpPr>
          <p:cNvPr id="2051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各年度錄取學生</a:t>
            </a:r>
            <a:endParaRPr lang="en-US" altLang="zh-TW" sz="2800" dirty="0" smtClean="0"/>
          </a:p>
          <a:p>
            <a:pPr lvl="1"/>
            <a:r>
              <a:rPr lang="zh-TW" altLang="en-US" sz="2500" dirty="0" smtClean="0"/>
              <a:t>個人申請人數＋繁星人數＋指考人數</a:t>
            </a:r>
            <a:endParaRPr lang="en-US" altLang="zh-TW" sz="2500" dirty="0" smtClean="0"/>
          </a:p>
          <a:p>
            <a:r>
              <a:rPr lang="en-US" altLang="zh-TW" sz="2800" dirty="0" smtClean="0"/>
              <a:t>102</a:t>
            </a:r>
            <a:r>
              <a:rPr lang="zh-TW" altLang="en-US" sz="2800" dirty="0" smtClean="0"/>
              <a:t>學年度：</a:t>
            </a:r>
            <a:r>
              <a:rPr lang="en-US" altLang="zh-TW" sz="2800" dirty="0" smtClean="0"/>
              <a:t>76+16+66(</a:t>
            </a:r>
            <a:r>
              <a:rPr lang="zh-TW" altLang="en-US" sz="2800" dirty="0" smtClean="0"/>
              <a:t>預計人數</a:t>
            </a:r>
            <a:r>
              <a:rPr lang="en-US" altLang="zh-TW" sz="2800" dirty="0" smtClean="0"/>
              <a:t>)=158</a:t>
            </a:r>
          </a:p>
          <a:p>
            <a:r>
              <a:rPr lang="en-US" altLang="zh-TW" sz="2800" dirty="0" smtClean="0"/>
              <a:t>101</a:t>
            </a:r>
            <a:r>
              <a:rPr lang="zh-TW" altLang="en-US" sz="2800" dirty="0" smtClean="0"/>
              <a:t>學年度：</a:t>
            </a:r>
            <a:r>
              <a:rPr lang="en-US" altLang="zh-TW" sz="2800" dirty="0" smtClean="0"/>
              <a:t>68+16+79=163</a:t>
            </a:r>
          </a:p>
          <a:p>
            <a:r>
              <a:rPr lang="en-US" altLang="zh-TW" sz="2800" dirty="0" smtClean="0"/>
              <a:t>100</a:t>
            </a:r>
            <a:r>
              <a:rPr lang="zh-TW" altLang="en-US" sz="2800" dirty="0" smtClean="0"/>
              <a:t>學年度：</a:t>
            </a:r>
            <a:r>
              <a:rPr lang="en-US" altLang="zh-TW" sz="2800" dirty="0" smtClean="0"/>
              <a:t>93+17+65=175</a:t>
            </a: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8198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近三年政大法律系個人申請一般生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zh-TW" altLang="en-US" sz="3200" b="1" dirty="0" smtClean="0"/>
              <a:t>第一階段面試最低錄取分數</a:t>
            </a:r>
          </a:p>
        </p:txBody>
      </p:sp>
      <p:sp>
        <p:nvSpPr>
          <p:cNvPr id="2051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102</a:t>
            </a:r>
            <a:r>
              <a:rPr lang="zh-TW" altLang="en-US" sz="2800" smtClean="0"/>
              <a:t>學年度：</a:t>
            </a:r>
            <a:r>
              <a:rPr lang="en-US" altLang="zh-TW" sz="2800" smtClean="0"/>
              <a:t>69</a:t>
            </a:r>
            <a:r>
              <a:rPr lang="zh-TW" altLang="en-US" sz="2800" smtClean="0"/>
              <a:t>級分</a:t>
            </a:r>
            <a:endParaRPr lang="en-US" altLang="zh-TW" sz="2800" smtClean="0"/>
          </a:p>
          <a:p>
            <a:r>
              <a:rPr lang="en-US" altLang="zh-TW" sz="2800" smtClean="0"/>
              <a:t>101</a:t>
            </a:r>
            <a:r>
              <a:rPr lang="zh-TW" altLang="en-US" sz="2800" smtClean="0"/>
              <a:t>學年度：</a:t>
            </a:r>
            <a:r>
              <a:rPr lang="en-US" altLang="zh-TW" sz="2800" smtClean="0"/>
              <a:t>71</a:t>
            </a:r>
            <a:r>
              <a:rPr lang="zh-TW" altLang="en-US" sz="2800" smtClean="0"/>
              <a:t>級分</a:t>
            </a:r>
            <a:endParaRPr lang="en-US" altLang="zh-TW" sz="2800" smtClean="0"/>
          </a:p>
          <a:p>
            <a:r>
              <a:rPr lang="en-US" altLang="zh-TW" sz="2800" smtClean="0"/>
              <a:t>100</a:t>
            </a:r>
            <a:r>
              <a:rPr lang="zh-TW" altLang="en-US" sz="2800" smtClean="0"/>
              <a:t>學年度：</a:t>
            </a:r>
            <a:r>
              <a:rPr lang="en-US" altLang="zh-TW" sz="2800" smtClean="0"/>
              <a:t>69</a:t>
            </a:r>
            <a:r>
              <a:rPr lang="zh-TW" altLang="en-US" sz="2800" smtClean="0"/>
              <a:t>級分</a:t>
            </a:r>
            <a:endParaRPr lang="en-US" altLang="zh-TW" sz="2800" smtClean="0"/>
          </a:p>
          <a:p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148864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 smtClean="0"/>
              <a:t>近三年政大法律系繁星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zh-TW" altLang="en-US" sz="3200" b="1" dirty="0" smtClean="0"/>
              <a:t>推薦第一階段面試最低錄取分數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102</a:t>
            </a:r>
            <a:r>
              <a:rPr lang="zh-TW" altLang="en-US" sz="2800" smtClean="0"/>
              <a:t>學年度：</a:t>
            </a:r>
            <a:r>
              <a:rPr lang="en-US" altLang="zh-TW" sz="2800" smtClean="0"/>
              <a:t>61</a:t>
            </a:r>
            <a:r>
              <a:rPr lang="zh-TW" altLang="en-US" sz="2800" smtClean="0"/>
              <a:t>級分</a:t>
            </a:r>
            <a:endParaRPr lang="en-US" altLang="zh-TW" sz="2800" smtClean="0"/>
          </a:p>
          <a:p>
            <a:r>
              <a:rPr lang="en-US" altLang="zh-TW" sz="2800" smtClean="0"/>
              <a:t>101</a:t>
            </a:r>
            <a:r>
              <a:rPr lang="zh-TW" altLang="en-US" sz="2800" smtClean="0"/>
              <a:t>學年度：</a:t>
            </a:r>
            <a:r>
              <a:rPr lang="en-US" altLang="zh-TW" sz="2800" smtClean="0"/>
              <a:t>65</a:t>
            </a:r>
            <a:r>
              <a:rPr lang="zh-TW" altLang="en-US" sz="2800" smtClean="0"/>
              <a:t>級分</a:t>
            </a:r>
            <a:endParaRPr lang="en-US" altLang="zh-TW" sz="2800" smtClean="0"/>
          </a:p>
          <a:p>
            <a:r>
              <a:rPr lang="en-US" altLang="zh-TW" sz="2800" smtClean="0"/>
              <a:t>100</a:t>
            </a:r>
            <a:r>
              <a:rPr lang="zh-TW" altLang="en-US" sz="2800" smtClean="0"/>
              <a:t>學年度：</a:t>
            </a:r>
            <a:r>
              <a:rPr lang="en-US" altLang="zh-TW" sz="2800" smtClean="0"/>
              <a:t>62</a:t>
            </a:r>
            <a:r>
              <a:rPr lang="zh-TW" altLang="en-US" sz="2800" smtClean="0"/>
              <a:t>級分</a:t>
            </a:r>
            <a:endParaRPr lang="en-US" altLang="zh-TW" sz="2800" smtClean="0"/>
          </a:p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929584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200" b="1" dirty="0" smtClean="0"/>
              <a:t>近三年</a:t>
            </a:r>
            <a:r>
              <a:rPr lang="zh-TW" altLang="en-US" sz="3200" b="1" dirty="0" smtClean="0"/>
              <a:t>政大</a:t>
            </a:r>
            <a:r>
              <a:rPr lang="zh-TW" altLang="zh-TW" sz="3200" b="1" dirty="0" smtClean="0"/>
              <a:t>法律系參加面試</a:t>
            </a:r>
            <a:r>
              <a:rPr lang="zh-TW" altLang="en-US" sz="3200" b="1" dirty="0" smtClean="0"/>
              <a:t>總</a:t>
            </a:r>
            <a:r>
              <a:rPr lang="zh-TW" altLang="zh-TW" sz="3200" b="1" dirty="0" smtClean="0"/>
              <a:t>人數</a:t>
            </a:r>
            <a:endParaRPr lang="zh-TW" altLang="en-US" sz="3200" b="1" dirty="0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102</a:t>
            </a:r>
            <a:r>
              <a:rPr lang="zh-TW" altLang="en-US" smtClean="0"/>
              <a:t>學年度：</a:t>
            </a:r>
            <a:r>
              <a:rPr lang="en-US" altLang="zh-TW" smtClean="0"/>
              <a:t>163</a:t>
            </a:r>
            <a:r>
              <a:rPr lang="zh-TW" altLang="en-US" smtClean="0"/>
              <a:t>人</a:t>
            </a:r>
            <a:endParaRPr lang="en-US" altLang="zh-TW" smtClean="0"/>
          </a:p>
          <a:p>
            <a:r>
              <a:rPr lang="en-US" altLang="zh-TW" smtClean="0"/>
              <a:t>101</a:t>
            </a:r>
            <a:r>
              <a:rPr lang="zh-TW" altLang="en-US" smtClean="0"/>
              <a:t>學年度：</a:t>
            </a:r>
            <a:r>
              <a:rPr lang="en-US" altLang="zh-TW" smtClean="0"/>
              <a:t>153</a:t>
            </a:r>
            <a:r>
              <a:rPr lang="zh-TW" altLang="en-US" smtClean="0"/>
              <a:t>人</a:t>
            </a:r>
            <a:endParaRPr lang="en-US" altLang="zh-TW" smtClean="0"/>
          </a:p>
          <a:p>
            <a:r>
              <a:rPr lang="en-US" altLang="zh-TW" smtClean="0"/>
              <a:t>100</a:t>
            </a:r>
            <a:r>
              <a:rPr lang="zh-TW" altLang="en-US" smtClean="0"/>
              <a:t>學年度：</a:t>
            </a:r>
            <a:r>
              <a:rPr lang="en-US" altLang="zh-TW" smtClean="0"/>
              <a:t>197</a:t>
            </a:r>
            <a:r>
              <a:rPr lang="zh-TW" altLang="en-US" smtClean="0"/>
              <a:t>人</a:t>
            </a:r>
            <a:endParaRPr lang="en-US" altLang="zh-TW" smtClean="0"/>
          </a:p>
          <a:p>
            <a:pPr>
              <a:buFont typeface="Arial" charset="0"/>
              <a:buNone/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53263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近兩年</a:t>
            </a:r>
            <a:r>
              <a:rPr lang="zh-TW" altLang="zh-TW" sz="3200" b="1" dirty="0" smtClean="0"/>
              <a:t>最終錄取人數和備取人數</a:t>
            </a:r>
            <a:endParaRPr lang="zh-TW" altLang="en-US" sz="3200" b="1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102</a:t>
            </a:r>
            <a:r>
              <a:rPr lang="zh-TW" altLang="en-US" sz="2800" dirty="0" smtClean="0"/>
              <a:t>學年度：錄取</a:t>
            </a:r>
            <a:r>
              <a:rPr lang="en-US" altLang="zh-TW" sz="2800" dirty="0" smtClean="0"/>
              <a:t>76</a:t>
            </a:r>
            <a:r>
              <a:rPr lang="zh-TW" altLang="en-US" sz="2800" dirty="0" smtClean="0"/>
              <a:t>人，備取</a:t>
            </a:r>
            <a:r>
              <a:rPr lang="en-US" altLang="zh-TW" sz="2800" dirty="0" smtClean="0"/>
              <a:t>50</a:t>
            </a:r>
            <a:r>
              <a:rPr lang="zh-TW" altLang="en-US" sz="2800" dirty="0" smtClean="0"/>
              <a:t>人，備取至</a:t>
            </a:r>
            <a:r>
              <a:rPr lang="en-US" altLang="zh-TW" sz="2800" dirty="0" smtClean="0"/>
              <a:t>49</a:t>
            </a:r>
            <a:r>
              <a:rPr lang="zh-TW" altLang="en-US" sz="2800" dirty="0" smtClean="0"/>
              <a:t>名</a:t>
            </a:r>
            <a:endParaRPr lang="en-US" altLang="zh-TW" sz="2800" dirty="0" smtClean="0"/>
          </a:p>
          <a:p>
            <a:r>
              <a:rPr lang="en-US" altLang="zh-TW" sz="2800" dirty="0" smtClean="0"/>
              <a:t>101</a:t>
            </a:r>
            <a:r>
              <a:rPr lang="zh-TW" altLang="en-US" sz="2800" dirty="0" smtClean="0"/>
              <a:t>學年度：錄取</a:t>
            </a:r>
            <a:r>
              <a:rPr lang="en-US" altLang="zh-TW" sz="2800" dirty="0" smtClean="0"/>
              <a:t>68</a:t>
            </a:r>
            <a:r>
              <a:rPr lang="zh-TW" altLang="en-US" sz="2800" dirty="0" smtClean="0"/>
              <a:t>人，備取</a:t>
            </a:r>
            <a:r>
              <a:rPr lang="en-US" altLang="zh-TW" sz="2800" dirty="0" smtClean="0"/>
              <a:t>50</a:t>
            </a:r>
            <a:r>
              <a:rPr lang="zh-TW" altLang="en-US" sz="2800" dirty="0" smtClean="0"/>
              <a:t>人，備取至</a:t>
            </a:r>
            <a:r>
              <a:rPr lang="en-US" altLang="zh-TW" sz="2800" dirty="0" smtClean="0"/>
              <a:t>50</a:t>
            </a:r>
            <a:r>
              <a:rPr lang="zh-TW" altLang="en-US" sz="2800" dirty="0" smtClean="0"/>
              <a:t>名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573237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政大法律系基本錄取原則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學測級分（佔總分</a:t>
            </a:r>
            <a:r>
              <a:rPr lang="en-US" altLang="zh-TW" sz="2800" dirty="0" smtClean="0"/>
              <a:t>40%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en-US" altLang="zh-TW" sz="2800" dirty="0" smtClean="0"/>
              <a:t>2.</a:t>
            </a:r>
            <a:r>
              <a:rPr lang="zh-TW" altLang="en-US" sz="2800" dirty="0" smtClean="0"/>
              <a:t>面試（佔總分</a:t>
            </a:r>
            <a:r>
              <a:rPr lang="en-US" altLang="zh-TW" sz="2800" dirty="0" smtClean="0"/>
              <a:t>60%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/>
              <a:t>同分參酌</a:t>
            </a:r>
            <a:endParaRPr lang="en-US" altLang="zh-TW" sz="2800" dirty="0" smtClean="0"/>
          </a:p>
          <a:p>
            <a:pPr>
              <a:buFont typeface="Arial" charset="0"/>
              <a:buNone/>
            </a:pPr>
            <a:r>
              <a:rPr lang="zh-TW" altLang="en-US" sz="2800" dirty="0" smtClean="0"/>
              <a:t>        面試成績→英文學科能力成績</a:t>
            </a:r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en-US" sz="2800" dirty="0" smtClean="0"/>
              <a:t>書審資料準備：自傳（</a:t>
            </a:r>
            <a:r>
              <a:rPr lang="en-US" altLang="zh-TW" sz="2800" dirty="0" smtClean="0"/>
              <a:t>A4</a:t>
            </a:r>
            <a:r>
              <a:rPr lang="zh-TW" altLang="en-US" sz="2800" dirty="0" smtClean="0"/>
              <a:t>大小</a:t>
            </a:r>
            <a:r>
              <a:rPr lang="en-US" altLang="zh-TW" sz="2800" dirty="0" smtClean="0"/>
              <a:t>word</a:t>
            </a:r>
            <a:r>
              <a:rPr lang="zh-TW" altLang="en-US" sz="2800" dirty="0" smtClean="0"/>
              <a:t>檔以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頁為限， 包含自我分析、 過去教育經驗、 未來生涯規劃）與在校成績，無需附相關活動之獎狀與證明文件</a:t>
            </a:r>
            <a:endParaRPr lang="en-US" altLang="zh-TW" sz="2800" dirty="0" smtClean="0"/>
          </a:p>
          <a:p>
            <a:pPr>
              <a:buFont typeface="Arial" charset="0"/>
              <a:buNone/>
            </a:pPr>
            <a:r>
              <a:rPr lang="zh-TW" altLang="en-US" sz="2800" dirty="0" smtClean="0"/>
              <a:t>        </a:t>
            </a:r>
            <a:endParaRPr lang="en-US" altLang="zh-TW" sz="2800" dirty="0" smtClean="0"/>
          </a:p>
          <a:p>
            <a:pPr>
              <a:buFont typeface="Arial" charset="0"/>
              <a:buNone/>
            </a:pP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32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書審資料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dirty="0" smtClean="0"/>
              <a:t>自傳</a:t>
            </a:r>
            <a:r>
              <a:rPr lang="zh-TW" altLang="en-US" sz="3200" dirty="0"/>
              <a:t>（</a:t>
            </a:r>
            <a:r>
              <a:rPr lang="en-US" altLang="zh-TW" sz="3200" dirty="0"/>
              <a:t>A4</a:t>
            </a:r>
            <a:r>
              <a:rPr lang="zh-TW" altLang="en-US" sz="3200" dirty="0"/>
              <a:t>大小</a:t>
            </a:r>
            <a:r>
              <a:rPr lang="en-US" altLang="zh-TW" sz="3200" dirty="0"/>
              <a:t>word</a:t>
            </a:r>
            <a:r>
              <a:rPr lang="zh-TW" altLang="en-US" sz="3200" dirty="0"/>
              <a:t>檔以</a:t>
            </a:r>
            <a:r>
              <a:rPr lang="en-US" altLang="zh-TW" sz="3200" dirty="0"/>
              <a:t>5</a:t>
            </a:r>
            <a:r>
              <a:rPr lang="zh-TW" altLang="en-US" sz="3200" dirty="0"/>
              <a:t>頁</a:t>
            </a:r>
            <a:r>
              <a:rPr lang="zh-TW" altLang="en-US" sz="3200" dirty="0" smtClean="0"/>
              <a:t>為限）</a:t>
            </a:r>
            <a:endParaRPr lang="en-US" altLang="zh-TW" sz="3200" dirty="0" smtClean="0"/>
          </a:p>
          <a:p>
            <a:pPr lvl="1"/>
            <a:r>
              <a:rPr lang="zh-TW" altLang="en-US" dirty="0" smtClean="0"/>
              <a:t>自我分析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過去</a:t>
            </a:r>
            <a:r>
              <a:rPr lang="zh-TW" altLang="en-US" dirty="0"/>
              <a:t>教育</a:t>
            </a:r>
            <a:r>
              <a:rPr lang="zh-TW" altLang="en-US" dirty="0" smtClean="0"/>
              <a:t>經驗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未來</a:t>
            </a:r>
            <a:r>
              <a:rPr lang="zh-TW" altLang="en-US" dirty="0"/>
              <a:t>生涯</a:t>
            </a:r>
            <a:r>
              <a:rPr lang="zh-TW" altLang="en-US" dirty="0" smtClean="0"/>
              <a:t>規劃</a:t>
            </a:r>
            <a:endParaRPr lang="en-US" altLang="zh-TW" dirty="0" smtClean="0"/>
          </a:p>
          <a:p>
            <a:r>
              <a:rPr lang="zh-TW" altLang="en-US" sz="3200" dirty="0" smtClean="0"/>
              <a:t>在</a:t>
            </a:r>
            <a:r>
              <a:rPr lang="zh-TW" altLang="en-US" sz="3200" dirty="0"/>
              <a:t>校</a:t>
            </a:r>
            <a:r>
              <a:rPr lang="zh-TW" altLang="en-US" sz="3200" dirty="0" smtClean="0"/>
              <a:t>成績</a:t>
            </a:r>
            <a:endParaRPr lang="en-US" altLang="zh-TW" sz="3200" dirty="0" smtClean="0"/>
          </a:p>
          <a:p>
            <a:r>
              <a:rPr lang="zh-TW" altLang="en-US" sz="3200" dirty="0" smtClean="0"/>
              <a:t>無需</a:t>
            </a:r>
            <a:r>
              <a:rPr lang="zh-TW" altLang="en-US" sz="3200" dirty="0"/>
              <a:t>附相關活動之獎狀與證明</a:t>
            </a:r>
            <a:r>
              <a:rPr lang="zh-TW" altLang="en-US" sz="3200" dirty="0" smtClean="0"/>
              <a:t>文件</a:t>
            </a:r>
            <a:endParaRPr lang="en-US" altLang="zh-TW" sz="3200" dirty="0" smtClean="0"/>
          </a:p>
          <a:p>
            <a:pPr lvl="1"/>
            <a:r>
              <a:rPr lang="zh-TW" altLang="en-US" dirty="0"/>
              <a:t>如果</a:t>
            </a:r>
            <a:r>
              <a:rPr lang="zh-TW" altLang="en-US" dirty="0" smtClean="0"/>
              <a:t>可以，盡量</a:t>
            </a:r>
            <a:r>
              <a:rPr lang="en-US" altLang="zh-TW" dirty="0" smtClean="0"/>
              <a:t>….</a:t>
            </a:r>
          </a:p>
          <a:p>
            <a:pPr lvl="1"/>
            <a:r>
              <a:rPr lang="zh-TW" altLang="en-US" dirty="0"/>
              <a:t>僅是參考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2380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雙向選擇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學校有權選擇他想要的學生，但也對其負責</a:t>
            </a:r>
            <a:endParaRPr lang="en-US" altLang="zh-TW" dirty="0" smtClean="0"/>
          </a:p>
          <a:p>
            <a:r>
              <a:rPr lang="zh-TW" altLang="en-US" dirty="0" smtClean="0"/>
              <a:t>學生選校系</a:t>
            </a:r>
            <a:endParaRPr lang="en-US" altLang="zh-TW" dirty="0" smtClean="0"/>
          </a:p>
          <a:p>
            <a:pPr lvl="1"/>
            <a:r>
              <a:rPr lang="zh-TW" altLang="en-US" dirty="0"/>
              <a:t>在資訊不充分的狀態</a:t>
            </a:r>
            <a:r>
              <a:rPr lang="zh-TW" altLang="en-US" dirty="0" smtClean="0"/>
              <a:t>下，所做的選擇最可怕</a:t>
            </a:r>
            <a:endParaRPr lang="en-US" altLang="zh-TW" dirty="0" smtClean="0"/>
          </a:p>
          <a:p>
            <a:r>
              <a:rPr lang="zh-TW" altLang="en-US" dirty="0"/>
              <a:t>沒有</a:t>
            </a:r>
            <a:r>
              <a:rPr lang="zh-TW" altLang="en-US" dirty="0" smtClean="0"/>
              <a:t>遺珠之憾，僅有最適性的需求</a:t>
            </a:r>
            <a:endParaRPr lang="en-US" altLang="zh-TW" dirty="0" smtClean="0"/>
          </a:p>
          <a:p>
            <a:pPr lvl="1"/>
            <a:r>
              <a:rPr lang="zh-TW" altLang="en-US" dirty="0"/>
              <a:t>哈佛與普林斯</a:t>
            </a:r>
            <a:r>
              <a:rPr lang="zh-TW" altLang="en-US" dirty="0" smtClean="0"/>
              <a:t>頓的故事</a:t>
            </a:r>
            <a:endParaRPr lang="en-US" altLang="zh-TW" dirty="0" smtClean="0"/>
          </a:p>
          <a:p>
            <a:r>
              <a:rPr lang="zh-TW" altLang="en-US" dirty="0"/>
              <a:t>入學</a:t>
            </a:r>
            <a:r>
              <a:rPr lang="zh-TW" altLang="en-US" dirty="0" smtClean="0"/>
              <a:t>後又是一個新的開始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8296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logo_modifi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733425" cy="723900"/>
          </a:xfrm>
          <a:prstGeom prst="rect">
            <a:avLst/>
          </a:prstGeom>
          <a:noFill/>
        </p:spPr>
      </p:pic>
      <p:graphicFrame>
        <p:nvGraphicFramePr>
          <p:cNvPr id="409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89236"/>
              </p:ext>
            </p:extLst>
          </p:nvPr>
        </p:nvGraphicFramePr>
        <p:xfrm>
          <a:off x="304800" y="228600"/>
          <a:ext cx="8458200" cy="1249680"/>
        </p:xfrm>
        <a:graphic>
          <a:graphicData uri="http://schemas.openxmlformats.org/drawingml/2006/table">
            <a:tbl>
              <a:tblPr/>
              <a:tblGrid>
                <a:gridCol w="1262063"/>
                <a:gridCol w="719613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政治大學法學院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oper Black" pitchFamily="18" charset="0"/>
                          <a:ea typeface="華康標楷體 Std W5" pitchFamily="66" charset="-120"/>
                        </a:rPr>
                        <a:t>National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oper Black" pitchFamily="18" charset="0"/>
                          <a:ea typeface="華康標楷體 Std W5" pitchFamily="66" charset="-120"/>
                        </a:rPr>
                        <a:t>Chengchi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oper Black" pitchFamily="18" charset="0"/>
                          <a:ea typeface="華康標楷體 Std W5" pitchFamily="66" charset="-120"/>
                        </a:rPr>
                        <a:t> University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oper Black" pitchFamily="18" charset="0"/>
                          <a:ea typeface="華康標楷體 Std W5" pitchFamily="66" charset="-120"/>
                        </a:rPr>
                        <a:t>College of Law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oper Black" pitchFamily="18" charset="0"/>
                        <a:ea typeface="華康標楷體 Std W5" pitchFamily="66" charset="-12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0971" name="Picture 11" descr="校景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49763"/>
            <a:ext cx="9144000" cy="2408237"/>
          </a:xfrm>
          <a:prstGeom prst="rect">
            <a:avLst/>
          </a:prstGeom>
          <a:noFill/>
        </p:spPr>
      </p:pic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  <a:noFill/>
          <a:ln/>
        </p:spPr>
        <p:txBody>
          <a:bodyPr/>
          <a:lstStyle/>
          <a:p>
            <a:r>
              <a:rPr lang="zh-TW" altLang="en-US" sz="5400" b="1" dirty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報告完畢，敬請指教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毫無懸念～考試是舉才的標準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儘管</a:t>
            </a:r>
            <a:r>
              <a:rPr lang="en-US" altLang="zh-TW" sz="3200" dirty="0" smtClean="0"/>
              <a:t>……</a:t>
            </a:r>
          </a:p>
          <a:p>
            <a:pPr lvl="1"/>
            <a:r>
              <a:rPr lang="zh-TW" altLang="en-US" dirty="0" smtClean="0"/>
              <a:t>考試引導教學備受詬病</a:t>
            </a:r>
            <a:endParaRPr lang="en-US" altLang="zh-TW" dirty="0" smtClean="0"/>
          </a:p>
          <a:p>
            <a:pPr lvl="1"/>
            <a:r>
              <a:rPr lang="zh-TW" altLang="en-US" dirty="0"/>
              <a:t>入學方式吸引</a:t>
            </a:r>
            <a:r>
              <a:rPr lang="zh-TW" altLang="en-US" dirty="0" smtClean="0"/>
              <a:t>著所有學生與家長的眼球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入學方式不斷變更，爭執不斷</a:t>
            </a:r>
            <a:endParaRPr lang="en-US" altLang="zh-TW" dirty="0" smtClean="0"/>
          </a:p>
          <a:p>
            <a:pPr lvl="1"/>
            <a:r>
              <a:rPr lang="zh-TW" altLang="en-US" dirty="0"/>
              <a:t>找一個</a:t>
            </a:r>
            <a:r>
              <a:rPr lang="zh-TW" altLang="en-US" dirty="0" smtClean="0"/>
              <a:t>公約數，不能僅為著公平二字為已足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941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BADD7-089B-4A8C-B627-214D70DA5CB8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5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a typeface="標楷體" pitchFamily="65" charset="-120"/>
              </a:rPr>
              <a:t>政大法學院辦學理念</a:t>
            </a:r>
            <a:endParaRPr lang="zh-TW" altLang="en-US" b="1" dirty="0">
              <a:ea typeface="標楷體" pitchFamily="65" charset="-120"/>
            </a:endParaRPr>
          </a:p>
        </p:txBody>
      </p:sp>
      <p:sp>
        <p:nvSpPr>
          <p:cNvPr id="258051" name="Freeform 3"/>
          <p:cNvSpPr>
            <a:spLocks/>
          </p:cNvSpPr>
          <p:nvPr/>
        </p:nvSpPr>
        <p:spPr bwMode="gray">
          <a:xfrm>
            <a:off x="533400" y="3505200"/>
            <a:ext cx="8077200" cy="2971800"/>
          </a:xfrm>
          <a:custGeom>
            <a:avLst/>
            <a:gdLst/>
            <a:ahLst/>
            <a:cxnLst>
              <a:cxn ang="0">
                <a:pos x="0" y="2240"/>
              </a:cxn>
              <a:cxn ang="0">
                <a:pos x="1122" y="702"/>
              </a:cxn>
              <a:cxn ang="0">
                <a:pos x="972" y="744"/>
              </a:cxn>
              <a:cxn ang="0">
                <a:pos x="1140" y="438"/>
              </a:cxn>
              <a:cxn ang="0">
                <a:pos x="1422" y="642"/>
              </a:cxn>
              <a:cxn ang="0">
                <a:pos x="1272" y="672"/>
              </a:cxn>
              <a:cxn ang="0">
                <a:pos x="1968" y="1284"/>
              </a:cxn>
              <a:cxn ang="0">
                <a:pos x="2466" y="318"/>
              </a:cxn>
              <a:cxn ang="0">
                <a:pos x="2280" y="318"/>
              </a:cxn>
              <a:cxn ang="0">
                <a:pos x="2598" y="0"/>
              </a:cxn>
              <a:cxn ang="0">
                <a:pos x="2898" y="330"/>
              </a:cxn>
              <a:cxn ang="0">
                <a:pos x="2724" y="324"/>
              </a:cxn>
              <a:cxn ang="0">
                <a:pos x="3210" y="1302"/>
              </a:cxn>
              <a:cxn ang="0">
                <a:pos x="3870" y="654"/>
              </a:cxn>
              <a:cxn ang="0">
                <a:pos x="3702" y="642"/>
              </a:cxn>
              <a:cxn ang="0">
                <a:pos x="3984" y="420"/>
              </a:cxn>
              <a:cxn ang="0">
                <a:pos x="4182" y="678"/>
              </a:cxn>
              <a:cxn ang="0">
                <a:pos x="4026" y="672"/>
              </a:cxn>
              <a:cxn ang="0">
                <a:pos x="5016" y="2225"/>
              </a:cxn>
              <a:cxn ang="0">
                <a:pos x="0" y="2240"/>
              </a:cxn>
            </a:cxnLst>
            <a:rect l="0" t="0" r="r" b="b"/>
            <a:pathLst>
              <a:path w="5016" h="2256">
                <a:moveTo>
                  <a:pt x="0" y="2240"/>
                </a:moveTo>
                <a:cubicBezTo>
                  <a:pt x="276" y="2109"/>
                  <a:pt x="1182" y="1474"/>
                  <a:pt x="1122" y="702"/>
                </a:cubicBezTo>
                <a:lnTo>
                  <a:pt x="972" y="744"/>
                </a:lnTo>
                <a:cubicBezTo>
                  <a:pt x="988" y="702"/>
                  <a:pt x="1140" y="436"/>
                  <a:pt x="1140" y="438"/>
                </a:cubicBezTo>
                <a:lnTo>
                  <a:pt x="1422" y="642"/>
                </a:lnTo>
                <a:cubicBezTo>
                  <a:pt x="1422" y="642"/>
                  <a:pt x="1260" y="672"/>
                  <a:pt x="1272" y="672"/>
                </a:cubicBezTo>
                <a:cubicBezTo>
                  <a:pt x="1428" y="1008"/>
                  <a:pt x="1620" y="1350"/>
                  <a:pt x="1968" y="1284"/>
                </a:cubicBezTo>
                <a:cubicBezTo>
                  <a:pt x="2316" y="1218"/>
                  <a:pt x="2460" y="576"/>
                  <a:pt x="2466" y="318"/>
                </a:cubicBezTo>
                <a:lnTo>
                  <a:pt x="2280" y="318"/>
                </a:lnTo>
                <a:lnTo>
                  <a:pt x="2598" y="0"/>
                </a:lnTo>
                <a:lnTo>
                  <a:pt x="2898" y="330"/>
                </a:lnTo>
                <a:lnTo>
                  <a:pt x="2724" y="324"/>
                </a:lnTo>
                <a:cubicBezTo>
                  <a:pt x="2724" y="325"/>
                  <a:pt x="2760" y="1284"/>
                  <a:pt x="3210" y="1302"/>
                </a:cubicBezTo>
                <a:cubicBezTo>
                  <a:pt x="3660" y="1320"/>
                  <a:pt x="3816" y="912"/>
                  <a:pt x="3870" y="654"/>
                </a:cubicBezTo>
                <a:lnTo>
                  <a:pt x="3702" y="642"/>
                </a:lnTo>
                <a:lnTo>
                  <a:pt x="3984" y="420"/>
                </a:lnTo>
                <a:lnTo>
                  <a:pt x="4182" y="678"/>
                </a:lnTo>
                <a:lnTo>
                  <a:pt x="4026" y="672"/>
                </a:lnTo>
                <a:cubicBezTo>
                  <a:pt x="4032" y="678"/>
                  <a:pt x="3960" y="1862"/>
                  <a:pt x="5016" y="2225"/>
                </a:cubicBezTo>
                <a:cubicBezTo>
                  <a:pt x="3438" y="2232"/>
                  <a:pt x="1092" y="2256"/>
                  <a:pt x="0" y="2240"/>
                </a:cubicBez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58052" name="Picture 4" descr="circuler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3976688" y="1524000"/>
            <a:ext cx="1498600" cy="1484313"/>
          </a:xfrm>
          <a:prstGeom prst="rect">
            <a:avLst/>
          </a:prstGeom>
          <a:noFill/>
        </p:spPr>
      </p:pic>
      <p:sp>
        <p:nvSpPr>
          <p:cNvPr id="258053" name="Oval 5"/>
          <p:cNvSpPr>
            <a:spLocks noChangeArrowheads="1"/>
          </p:cNvSpPr>
          <p:nvPr/>
        </p:nvSpPr>
        <p:spPr bwMode="gray">
          <a:xfrm>
            <a:off x="3976688" y="1524000"/>
            <a:ext cx="1489075" cy="1487488"/>
          </a:xfrm>
          <a:prstGeom prst="ellipse">
            <a:avLst/>
          </a:prstGeom>
          <a:gradFill rotWithShape="1">
            <a:gsLst>
              <a:gs pos="0">
                <a:srgbClr val="FFFF99">
                  <a:gamma/>
                  <a:shade val="26275"/>
                  <a:invGamma/>
                  <a:alpha val="89999"/>
                </a:srgbClr>
              </a:gs>
              <a:gs pos="50000">
                <a:srgbClr val="FFFF99">
                  <a:alpha val="45000"/>
                </a:srgbClr>
              </a:gs>
              <a:gs pos="100000">
                <a:srgbClr val="FFFF99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8054" name="Freeform 6"/>
          <p:cNvSpPr>
            <a:spLocks/>
          </p:cNvSpPr>
          <p:nvPr/>
        </p:nvSpPr>
        <p:spPr bwMode="gray">
          <a:xfrm>
            <a:off x="4130675" y="1554163"/>
            <a:ext cx="1169988" cy="515937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99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081463" y="2717800"/>
            <a:ext cx="1312862" cy="247650"/>
            <a:chOff x="2462" y="1872"/>
            <a:chExt cx="827" cy="15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 rot="-1297425" flipH="1" flipV="1">
              <a:off x="2608" y="1872"/>
              <a:ext cx="681" cy="150"/>
              <a:chOff x="1565" y="2568"/>
              <a:chExt cx="1118" cy="279"/>
            </a:xfrm>
          </p:grpSpPr>
          <p:sp>
            <p:nvSpPr>
              <p:cNvPr id="258057" name="AutoShape 9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58" name="AutoShape 10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59" name="AutoShape 11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60" name="AutoShape 12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rot="56115" flipH="1" flipV="1">
              <a:off x="2462" y="1878"/>
              <a:ext cx="681" cy="150"/>
              <a:chOff x="1565" y="2568"/>
              <a:chExt cx="1118" cy="279"/>
            </a:xfrm>
          </p:grpSpPr>
          <p:sp>
            <p:nvSpPr>
              <p:cNvPr id="258062" name="AutoShape 14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63" name="AutoShape 15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64" name="AutoShape 16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65" name="AutoShape 17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4114800" y="2139950"/>
            <a:ext cx="132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DDDD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2800" b="1" baseline="0" dirty="0" smtClean="0">
                <a:solidFill>
                  <a:srgbClr val="C00000"/>
                </a:solidFill>
                <a:ea typeface="標楷體" pitchFamily="65" charset="-120"/>
              </a:rPr>
              <a:t>整合化</a:t>
            </a:r>
            <a:endParaRPr lang="zh-TW" altLang="en-US" sz="2800" b="1" baseline="0" dirty="0">
              <a:solidFill>
                <a:srgbClr val="C00000"/>
              </a:solidFill>
              <a:ea typeface="標楷體" pitchFamily="65" charset="-120"/>
            </a:endParaRPr>
          </a:p>
        </p:txBody>
      </p:sp>
      <p:pic>
        <p:nvPicPr>
          <p:cNvPr id="258067" name="Picture 19" descr="circuler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571625" y="2133600"/>
            <a:ext cx="1498600" cy="1484313"/>
          </a:xfrm>
          <a:prstGeom prst="rect">
            <a:avLst/>
          </a:prstGeom>
          <a:noFill/>
        </p:spPr>
      </p:pic>
      <p:sp>
        <p:nvSpPr>
          <p:cNvPr id="258068" name="Oval 20"/>
          <p:cNvSpPr>
            <a:spLocks noChangeArrowheads="1"/>
          </p:cNvSpPr>
          <p:nvPr/>
        </p:nvSpPr>
        <p:spPr bwMode="gray">
          <a:xfrm>
            <a:off x="1571625" y="2133600"/>
            <a:ext cx="1489075" cy="1487488"/>
          </a:xfrm>
          <a:prstGeom prst="ellipse">
            <a:avLst/>
          </a:prstGeom>
          <a:gradFill rotWithShape="1">
            <a:gsLst>
              <a:gs pos="0">
                <a:srgbClr val="FF99CC">
                  <a:gamma/>
                  <a:shade val="26275"/>
                  <a:invGamma/>
                  <a:alpha val="89999"/>
                </a:srgbClr>
              </a:gs>
              <a:gs pos="50000">
                <a:srgbClr val="FF99CC">
                  <a:alpha val="45000"/>
                </a:srgbClr>
              </a:gs>
              <a:gs pos="100000">
                <a:srgbClr val="FF99CC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8069" name="Freeform 21"/>
          <p:cNvSpPr>
            <a:spLocks/>
          </p:cNvSpPr>
          <p:nvPr/>
        </p:nvSpPr>
        <p:spPr bwMode="gray">
          <a:xfrm>
            <a:off x="1725613" y="2163763"/>
            <a:ext cx="1169987" cy="515937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99FF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676400" y="3327400"/>
            <a:ext cx="1312863" cy="247650"/>
            <a:chOff x="1328" y="1872"/>
            <a:chExt cx="827" cy="156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 rot="-1297425" flipH="1" flipV="1">
              <a:off x="1474" y="1872"/>
              <a:ext cx="681" cy="150"/>
              <a:chOff x="1565" y="2568"/>
              <a:chExt cx="1118" cy="279"/>
            </a:xfrm>
          </p:grpSpPr>
          <p:sp>
            <p:nvSpPr>
              <p:cNvPr id="258072" name="AutoShape 24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73" name="AutoShape 25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74" name="AutoShape 26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75" name="AutoShape 27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 rot="56115" flipH="1" flipV="1">
              <a:off x="1328" y="1878"/>
              <a:ext cx="681" cy="150"/>
              <a:chOff x="1565" y="2568"/>
              <a:chExt cx="1118" cy="279"/>
            </a:xfrm>
          </p:grpSpPr>
          <p:sp>
            <p:nvSpPr>
              <p:cNvPr id="258077" name="AutoShape 29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78" name="AutoShape 30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79" name="AutoShape 31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80" name="AutoShape 32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58081" name="Text Box 33"/>
          <p:cNvSpPr txBox="1">
            <a:spLocks noChangeArrowheads="1"/>
          </p:cNvSpPr>
          <p:nvPr/>
        </p:nvSpPr>
        <p:spPr bwMode="auto">
          <a:xfrm>
            <a:off x="1571625" y="2760663"/>
            <a:ext cx="148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DDDD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baseline="0" dirty="0" smtClean="0">
                <a:solidFill>
                  <a:schemeClr val="accent5">
                    <a:lumMod val="75000"/>
                  </a:schemeClr>
                </a:solidFill>
                <a:ea typeface="標楷體" pitchFamily="65" charset="-120"/>
              </a:rPr>
              <a:t>國際化</a:t>
            </a:r>
            <a:endParaRPr lang="zh-TW" altLang="en-US" sz="2800" b="1" baseline="0" dirty="0">
              <a:solidFill>
                <a:schemeClr val="accent5">
                  <a:lumMod val="75000"/>
                </a:schemeClr>
              </a:solidFill>
              <a:ea typeface="標楷體" pitchFamily="65" charset="-120"/>
            </a:endParaRPr>
          </a:p>
        </p:txBody>
      </p:sp>
      <p:pic>
        <p:nvPicPr>
          <p:cNvPr id="258082" name="Picture 34" descr="circuler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242050" y="2209800"/>
            <a:ext cx="1498600" cy="1484313"/>
          </a:xfrm>
          <a:prstGeom prst="rect">
            <a:avLst/>
          </a:prstGeom>
          <a:noFill/>
        </p:spPr>
      </p:pic>
      <p:sp>
        <p:nvSpPr>
          <p:cNvPr id="258083" name="Oval 35"/>
          <p:cNvSpPr>
            <a:spLocks noChangeArrowheads="1"/>
          </p:cNvSpPr>
          <p:nvPr/>
        </p:nvSpPr>
        <p:spPr bwMode="gray">
          <a:xfrm>
            <a:off x="6242050" y="2209800"/>
            <a:ext cx="1489075" cy="1487488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26275"/>
                  <a:invGamma/>
                  <a:alpha val="89999"/>
                </a:srgbClr>
              </a:gs>
              <a:gs pos="50000">
                <a:srgbClr val="3399FF">
                  <a:alpha val="45000"/>
                </a:srgbClr>
              </a:gs>
              <a:gs pos="100000">
                <a:srgbClr val="3399FF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8084" name="Freeform 36"/>
          <p:cNvSpPr>
            <a:spLocks/>
          </p:cNvSpPr>
          <p:nvPr/>
        </p:nvSpPr>
        <p:spPr bwMode="gray">
          <a:xfrm>
            <a:off x="6396038" y="2239963"/>
            <a:ext cx="1169987" cy="515937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3399FF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346825" y="3403600"/>
            <a:ext cx="1312863" cy="247650"/>
            <a:chOff x="3704" y="1872"/>
            <a:chExt cx="827" cy="156"/>
          </a:xfrm>
        </p:grpSpPr>
        <p:grpSp>
          <p:nvGrpSpPr>
            <p:cNvPr id="9" name="Group 38"/>
            <p:cNvGrpSpPr>
              <a:grpSpLocks/>
            </p:cNvGrpSpPr>
            <p:nvPr/>
          </p:nvGrpSpPr>
          <p:grpSpPr bwMode="auto">
            <a:xfrm rot="-1297425" flipH="1" flipV="1">
              <a:off x="3850" y="1872"/>
              <a:ext cx="681" cy="150"/>
              <a:chOff x="1565" y="2568"/>
              <a:chExt cx="1118" cy="279"/>
            </a:xfrm>
          </p:grpSpPr>
          <p:sp>
            <p:nvSpPr>
              <p:cNvPr id="258087" name="AutoShape 39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88" name="AutoShape 40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89" name="AutoShape 41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90" name="AutoShape 42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 rot="56115" flipH="1" flipV="1">
              <a:off x="3704" y="1878"/>
              <a:ext cx="681" cy="150"/>
              <a:chOff x="1565" y="2568"/>
              <a:chExt cx="1118" cy="279"/>
            </a:xfrm>
          </p:grpSpPr>
          <p:sp>
            <p:nvSpPr>
              <p:cNvPr id="258092" name="AutoShape 44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93" name="AutoShape 45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94" name="AutoShape 46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8095" name="AutoShape 47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58096" name="Text Box 48"/>
          <p:cNvSpPr txBox="1">
            <a:spLocks noChangeArrowheads="1"/>
          </p:cNvSpPr>
          <p:nvPr/>
        </p:nvSpPr>
        <p:spPr bwMode="auto">
          <a:xfrm>
            <a:off x="6342063" y="2760663"/>
            <a:ext cx="132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DDDD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2800" b="1" baseline="0" dirty="0" smtClean="0">
                <a:solidFill>
                  <a:srgbClr val="FFC000"/>
                </a:solidFill>
                <a:ea typeface="標楷體" pitchFamily="65" charset="-120"/>
              </a:rPr>
              <a:t>專業化</a:t>
            </a:r>
            <a:endParaRPr lang="zh-TW" altLang="en-US" sz="2800" b="1" baseline="0" dirty="0">
              <a:solidFill>
                <a:srgbClr val="FFC000"/>
              </a:solidFill>
              <a:ea typeface="標楷體" pitchFamily="65" charset="-120"/>
            </a:endParaRPr>
          </a:p>
        </p:txBody>
      </p:sp>
      <p:sp>
        <p:nvSpPr>
          <p:cNvPr id="258097" name="Text Box 49"/>
          <p:cNvSpPr txBox="1">
            <a:spLocks noChangeArrowheads="1"/>
          </p:cNvSpPr>
          <p:nvPr/>
        </p:nvSpPr>
        <p:spPr bwMode="gray">
          <a:xfrm>
            <a:off x="2274426" y="5591175"/>
            <a:ext cx="4775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3200" b="1" baseline="0" dirty="0" smtClean="0">
                <a:solidFill>
                  <a:srgbClr val="00B050"/>
                </a:solidFill>
                <a:ea typeface="標楷體" pitchFamily="65" charset="-120"/>
              </a:rPr>
              <a:t>全方位法律人的訴求</a:t>
            </a:r>
            <a:endParaRPr lang="en-US" altLang="zh-TW" sz="3200" b="1" baseline="0" dirty="0" smtClean="0">
              <a:solidFill>
                <a:srgbClr val="00B050"/>
              </a:solidFill>
              <a:ea typeface="標楷體" pitchFamily="65" charset="-120"/>
            </a:endParaRPr>
          </a:p>
        </p:txBody>
      </p:sp>
      <p:sp>
        <p:nvSpPr>
          <p:cNvPr id="258098" name="Text Box 50"/>
          <p:cNvSpPr txBox="1">
            <a:spLocks noChangeArrowheads="1"/>
          </p:cNvSpPr>
          <p:nvPr/>
        </p:nvSpPr>
        <p:spPr bwMode="auto">
          <a:xfrm>
            <a:off x="3352800" y="3124200"/>
            <a:ext cx="2667000" cy="2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650" indent="-120650" algn="ctr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600" b="1" baseline="0" dirty="0" smtClean="0">
                <a:solidFill>
                  <a:srgbClr val="7030A0"/>
                </a:solidFill>
                <a:ea typeface="標楷體" pitchFamily="65" charset="-120"/>
              </a:rPr>
              <a:t>科際整合與多元視野</a:t>
            </a:r>
            <a:endParaRPr lang="zh-TW" altLang="en-US" sz="1600" b="1" baseline="0" dirty="0">
              <a:solidFill>
                <a:srgbClr val="7030A0"/>
              </a:solidFill>
              <a:ea typeface="標楷體" pitchFamily="65" charset="-120"/>
            </a:endParaRPr>
          </a:p>
        </p:txBody>
      </p:sp>
      <p:sp>
        <p:nvSpPr>
          <p:cNvPr id="258099" name="Text Box 51"/>
          <p:cNvSpPr txBox="1">
            <a:spLocks noChangeArrowheads="1"/>
          </p:cNvSpPr>
          <p:nvPr/>
        </p:nvSpPr>
        <p:spPr bwMode="auto">
          <a:xfrm>
            <a:off x="971600" y="3724275"/>
            <a:ext cx="2592288" cy="59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0650" indent="-120650" algn="ctr">
              <a:lnSpc>
                <a:spcPct val="60000"/>
              </a:lnSpc>
              <a:spcBef>
                <a:spcPct val="50000"/>
              </a:spcBef>
            </a:pPr>
            <a:r>
              <a:rPr lang="zh-TW" altLang="en-US" sz="1600" b="1" dirty="0" smtClean="0">
                <a:solidFill>
                  <a:srgbClr val="7030A0"/>
                </a:solidFill>
                <a:ea typeface="標楷體" pitchFamily="65" charset="-120"/>
              </a:rPr>
              <a:t>沒有國界藩籬的法學院</a:t>
            </a:r>
          </a:p>
          <a:p>
            <a:pPr marL="120650" indent="-120650" algn="ctr">
              <a:lnSpc>
                <a:spcPct val="60000"/>
              </a:lnSpc>
              <a:spcBef>
                <a:spcPct val="50000"/>
              </a:spcBef>
            </a:pPr>
            <a:endParaRPr lang="zh-TW" altLang="en-US" sz="2000" baseline="0" dirty="0">
              <a:solidFill>
                <a:srgbClr val="292929"/>
              </a:solidFill>
              <a:ea typeface="標楷體" pitchFamily="65" charset="-120"/>
            </a:endParaRPr>
          </a:p>
        </p:txBody>
      </p:sp>
      <p:sp>
        <p:nvSpPr>
          <p:cNvPr id="258100" name="Text Box 52"/>
          <p:cNvSpPr txBox="1">
            <a:spLocks noChangeArrowheads="1"/>
          </p:cNvSpPr>
          <p:nvPr/>
        </p:nvSpPr>
        <p:spPr bwMode="auto">
          <a:xfrm>
            <a:off x="5791200" y="3810000"/>
            <a:ext cx="2513013" cy="25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650" indent="-120650" algn="ctr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zh-TW" altLang="en-US" sz="1600" b="1" baseline="0" dirty="0" smtClean="0">
                <a:solidFill>
                  <a:srgbClr val="7030A0"/>
                </a:solidFill>
                <a:ea typeface="標楷體" pitchFamily="65" charset="-120"/>
              </a:rPr>
              <a:t>精益求精</a:t>
            </a:r>
            <a:r>
              <a:rPr lang="zh-TW" altLang="en-US" sz="1600" b="1" dirty="0">
                <a:solidFill>
                  <a:srgbClr val="7030A0"/>
                </a:solidFill>
                <a:ea typeface="標楷體" pitchFamily="65" charset="-120"/>
              </a:rPr>
              <a:t>專業關懷</a:t>
            </a:r>
            <a:endParaRPr lang="zh-TW" altLang="en-US" sz="1600" b="1" baseline="0" dirty="0">
              <a:solidFill>
                <a:srgbClr val="7030A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99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4" name="日期版面配置區 5"/>
          <p:cNvSpPr>
            <a:spLocks noGrp="1"/>
          </p:cNvSpPr>
          <p:nvPr>
            <p:ph type="dt" sz="quarter" idx="12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政大法學院全方位的法律研究領域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797" name="Oval 3"/>
          <p:cNvSpPr>
            <a:spLocks noChangeArrowheads="1"/>
          </p:cNvSpPr>
          <p:nvPr/>
        </p:nvSpPr>
        <p:spPr bwMode="gray">
          <a:xfrm>
            <a:off x="3105150" y="2397125"/>
            <a:ext cx="3063875" cy="3032125"/>
          </a:xfrm>
          <a:prstGeom prst="ellips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gray">
          <a:xfrm>
            <a:off x="685800" y="2057400"/>
            <a:ext cx="2163763" cy="3865563"/>
          </a:xfrm>
          <a:prstGeom prst="rect">
            <a:avLst/>
          </a:prstGeom>
          <a:solidFill>
            <a:srgbClr val="FFFFFF">
              <a:alpha val="10196"/>
            </a:srgbClr>
          </a:solidFill>
          <a:ln w="9525" algn="ctr">
            <a:solidFill>
              <a:srgbClr val="5F5F5F">
                <a:alpha val="89803"/>
              </a:srgb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81075" y="2795588"/>
            <a:ext cx="1773238" cy="2409825"/>
            <a:chOff x="193" y="1350"/>
            <a:chExt cx="1310" cy="1780"/>
          </a:xfrm>
        </p:grpSpPr>
        <p:sp>
          <p:nvSpPr>
            <p:cNvPr id="33855" name="Freeform 6"/>
            <p:cNvSpPr>
              <a:spLocks/>
            </p:cNvSpPr>
            <p:nvPr/>
          </p:nvSpPr>
          <p:spPr bwMode="gray">
            <a:xfrm flipV="1">
              <a:off x="193" y="1350"/>
              <a:ext cx="1310" cy="749"/>
            </a:xfrm>
            <a:custGeom>
              <a:avLst/>
              <a:gdLst>
                <a:gd name="T0" fmla="*/ 1205 w 1210"/>
                <a:gd name="T1" fmla="*/ 749 h 97"/>
                <a:gd name="T2" fmla="*/ 1310 w 1210"/>
                <a:gd name="T3" fmla="*/ 0 h 97"/>
                <a:gd name="T4" fmla="*/ 105 w 1210"/>
                <a:gd name="T5" fmla="*/ 0 h 97"/>
                <a:gd name="T6" fmla="*/ 0 w 1210"/>
                <a:gd name="T7" fmla="*/ 749 h 97"/>
                <a:gd name="T8" fmla="*/ 1205 w 1210"/>
                <a:gd name="T9" fmla="*/ 749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878787"/>
                </a:gs>
              </a:gsLst>
              <a:lin ang="5400000" scaled="1"/>
            </a:gradFill>
            <a:ln w="9525" cap="flat" cmpd="sng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6" name="Freeform 7"/>
            <p:cNvSpPr>
              <a:spLocks/>
            </p:cNvSpPr>
            <p:nvPr/>
          </p:nvSpPr>
          <p:spPr bwMode="gray">
            <a:xfrm>
              <a:off x="196" y="2381"/>
              <a:ext cx="1307" cy="749"/>
            </a:xfrm>
            <a:custGeom>
              <a:avLst/>
              <a:gdLst>
                <a:gd name="T0" fmla="*/ 1202 w 1210"/>
                <a:gd name="T1" fmla="*/ 749 h 97"/>
                <a:gd name="T2" fmla="*/ 1307 w 1210"/>
                <a:gd name="T3" fmla="*/ 0 h 97"/>
                <a:gd name="T4" fmla="*/ 105 w 1210"/>
                <a:gd name="T5" fmla="*/ 0 h 97"/>
                <a:gd name="T6" fmla="*/ 0 w 1210"/>
                <a:gd name="T7" fmla="*/ 749 h 97"/>
                <a:gd name="T8" fmla="*/ 1202 w 1210"/>
                <a:gd name="T9" fmla="*/ 749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858585"/>
                </a:gs>
              </a:gsLst>
              <a:lin ang="5400000" scaled="1"/>
            </a:gradFill>
            <a:ln w="9525" cap="flat" cmpd="sng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00" name="AutoShape 8"/>
          <p:cNvSpPr>
            <a:spLocks noChangeArrowheads="1"/>
          </p:cNvSpPr>
          <p:nvPr/>
        </p:nvSpPr>
        <p:spPr bwMode="gray">
          <a:xfrm>
            <a:off x="685800" y="3584575"/>
            <a:ext cx="2719388" cy="812800"/>
          </a:xfrm>
          <a:prstGeom prst="rightArrow">
            <a:avLst>
              <a:gd name="adj1" fmla="val 54000"/>
              <a:gd name="adj2" fmla="val 68618"/>
            </a:avLst>
          </a:prstGeom>
          <a:gradFill rotWithShape="1">
            <a:gsLst>
              <a:gs pos="0">
                <a:srgbClr val="6A5919"/>
              </a:gs>
              <a:gs pos="100000">
                <a:srgbClr val="E5C037"/>
              </a:gs>
            </a:gsLst>
            <a:lin ang="0" scaled="1"/>
          </a:gra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gray">
          <a:xfrm>
            <a:off x="781050" y="2789238"/>
            <a:ext cx="1828800" cy="244792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42353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gray">
          <a:xfrm>
            <a:off x="6307138" y="2057400"/>
            <a:ext cx="2162175" cy="3865563"/>
          </a:xfrm>
          <a:prstGeom prst="rect">
            <a:avLst/>
          </a:prstGeom>
          <a:solidFill>
            <a:srgbClr val="F8F8F8">
              <a:alpha val="10196"/>
            </a:srgbClr>
          </a:solidFill>
          <a:ln w="9525" algn="ctr">
            <a:solidFill>
              <a:srgbClr val="5F5F5F">
                <a:alpha val="89803"/>
              </a:srgb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34138" y="2800350"/>
            <a:ext cx="1819275" cy="2401888"/>
            <a:chOff x="4267" y="1389"/>
            <a:chExt cx="1344" cy="1774"/>
          </a:xfrm>
        </p:grpSpPr>
        <p:sp>
          <p:nvSpPr>
            <p:cNvPr id="33853" name="Freeform 12"/>
            <p:cNvSpPr>
              <a:spLocks/>
            </p:cNvSpPr>
            <p:nvPr/>
          </p:nvSpPr>
          <p:spPr bwMode="gray">
            <a:xfrm flipH="1" flipV="1">
              <a:off x="4267" y="1389"/>
              <a:ext cx="1344" cy="747"/>
            </a:xfrm>
            <a:custGeom>
              <a:avLst/>
              <a:gdLst>
                <a:gd name="T0" fmla="*/ 1236 w 1210"/>
                <a:gd name="T1" fmla="*/ 747 h 97"/>
                <a:gd name="T2" fmla="*/ 1344 w 1210"/>
                <a:gd name="T3" fmla="*/ 0 h 97"/>
                <a:gd name="T4" fmla="*/ 108 w 1210"/>
                <a:gd name="T5" fmla="*/ 0 h 97"/>
                <a:gd name="T6" fmla="*/ 0 w 1210"/>
                <a:gd name="T7" fmla="*/ 747 h 97"/>
                <a:gd name="T8" fmla="*/ 1236 w 1210"/>
                <a:gd name="T9" fmla="*/ 747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848484"/>
                </a:gs>
              </a:gsLst>
              <a:lin ang="5400000" scaled="1"/>
            </a:gradFill>
            <a:ln w="9525" cap="flat" cmpd="sng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4" name="Freeform 13"/>
            <p:cNvSpPr>
              <a:spLocks/>
            </p:cNvSpPr>
            <p:nvPr/>
          </p:nvSpPr>
          <p:spPr bwMode="gray">
            <a:xfrm flipH="1">
              <a:off x="4267" y="2416"/>
              <a:ext cx="1329" cy="747"/>
            </a:xfrm>
            <a:custGeom>
              <a:avLst/>
              <a:gdLst>
                <a:gd name="T0" fmla="*/ 1222 w 1210"/>
                <a:gd name="T1" fmla="*/ 747 h 97"/>
                <a:gd name="T2" fmla="*/ 1329 w 1210"/>
                <a:gd name="T3" fmla="*/ 0 h 97"/>
                <a:gd name="T4" fmla="*/ 107 w 1210"/>
                <a:gd name="T5" fmla="*/ 0 h 97"/>
                <a:gd name="T6" fmla="*/ 0 w 1210"/>
                <a:gd name="T7" fmla="*/ 747 h 97"/>
                <a:gd name="T8" fmla="*/ 1222 w 1210"/>
                <a:gd name="T9" fmla="*/ 747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848484"/>
                </a:gs>
              </a:gsLst>
              <a:lin ang="5400000" scaled="1"/>
            </a:gradFill>
            <a:ln w="9525" cap="flat" cmpd="sng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7534" name="AutoShape 14"/>
          <p:cNvSpPr>
            <a:spLocks noChangeArrowheads="1"/>
          </p:cNvSpPr>
          <p:nvPr/>
        </p:nvSpPr>
        <p:spPr bwMode="gray">
          <a:xfrm flipH="1">
            <a:off x="5810250" y="3605213"/>
            <a:ext cx="2673350" cy="717550"/>
          </a:xfrm>
          <a:prstGeom prst="rightArrow">
            <a:avLst>
              <a:gd name="adj1" fmla="val 62213"/>
              <a:gd name="adj2" fmla="val 69425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33805" name="Rectangle 15"/>
          <p:cNvSpPr>
            <a:spLocks noChangeArrowheads="1"/>
          </p:cNvSpPr>
          <p:nvPr/>
        </p:nvSpPr>
        <p:spPr bwMode="gray">
          <a:xfrm>
            <a:off x="893763" y="2057400"/>
            <a:ext cx="1673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 b="1">
                <a:solidFill>
                  <a:srgbClr val="1C1C1C"/>
                </a:solidFill>
                <a:ea typeface="新細明體" pitchFamily="18" charset="-120"/>
              </a:rPr>
              <a:t>Title</a:t>
            </a:r>
          </a:p>
        </p:txBody>
      </p:sp>
      <p:sp>
        <p:nvSpPr>
          <p:cNvPr id="33806" name="Rectangle 16"/>
          <p:cNvSpPr>
            <a:spLocks noChangeArrowheads="1"/>
          </p:cNvSpPr>
          <p:nvPr/>
        </p:nvSpPr>
        <p:spPr bwMode="gray">
          <a:xfrm>
            <a:off x="6580188" y="2057400"/>
            <a:ext cx="1673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 b="1" dirty="0">
                <a:solidFill>
                  <a:srgbClr val="1C1C1C"/>
                </a:solidFill>
                <a:ea typeface="新細明體" pitchFamily="18" charset="-120"/>
              </a:rPr>
              <a:t>Title</a:t>
            </a:r>
          </a:p>
        </p:txBody>
      </p:sp>
      <p:sp>
        <p:nvSpPr>
          <p:cNvPr id="33807" name="Text Box 17"/>
          <p:cNvSpPr txBox="1">
            <a:spLocks noChangeArrowheads="1"/>
          </p:cNvSpPr>
          <p:nvPr/>
        </p:nvSpPr>
        <p:spPr bwMode="gray">
          <a:xfrm>
            <a:off x="750888" y="3119438"/>
            <a:ext cx="18415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法制史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法理學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公司證券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知識產權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消保法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訴訟法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endParaRPr lang="en-US" altLang="zh-TW" sz="1200" b="1" dirty="0">
              <a:solidFill>
                <a:srgbClr val="1C1C1C"/>
              </a:solidFill>
              <a:ea typeface="新細明體" pitchFamily="18" charset="-120"/>
            </a:endParaRPr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gray">
          <a:xfrm>
            <a:off x="6572250" y="2798763"/>
            <a:ext cx="1828800" cy="244792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333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33809" name="Text Box 19"/>
          <p:cNvSpPr txBox="1">
            <a:spLocks noChangeArrowheads="1"/>
          </p:cNvSpPr>
          <p:nvPr/>
        </p:nvSpPr>
        <p:spPr bwMode="gray">
          <a:xfrm>
            <a:off x="6550025" y="3081338"/>
            <a:ext cx="188118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憲法行政法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法社會學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競爭法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比較法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英美法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衝突法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金融法</a:t>
            </a: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endParaRPr lang="en-US" altLang="zh-TW" sz="1200" b="1" dirty="0" smtClean="0">
              <a:solidFill>
                <a:srgbClr val="1C1C1C"/>
              </a:solidFill>
              <a:ea typeface="新細明體" pitchFamily="18" charset="-120"/>
            </a:endParaRPr>
          </a:p>
          <a:p>
            <a:pPr marL="120650" indent="-12065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endParaRPr lang="en-US" altLang="zh-TW" sz="1200" b="1" dirty="0">
              <a:solidFill>
                <a:srgbClr val="1C1C1C"/>
              </a:solidFill>
              <a:ea typeface="新細明體" pitchFamily="18" charset="-12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200400" y="2514600"/>
            <a:ext cx="2819400" cy="2819400"/>
            <a:chOff x="1488" y="960"/>
            <a:chExt cx="2928" cy="2880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33850" name="AutoShape 23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51" name="AutoShape 24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52" name="AutoShape 25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sp>
            <p:nvSpPr>
              <p:cNvPr id="33849" name="Text Box 26"/>
              <p:cNvSpPr txBox="1">
                <a:spLocks noChangeArrowheads="1"/>
              </p:cNvSpPr>
              <p:nvPr/>
            </p:nvSpPr>
            <p:spPr bwMode="gray">
              <a:xfrm>
                <a:off x="2457" y="1229"/>
                <a:ext cx="991" cy="40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2000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勞社法</a:t>
                </a:r>
                <a:endParaRPr lang="en-US" altLang="zh-TW" sz="2000" b="1" dirty="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33845" name="AutoShape 29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46" name="AutoShape 30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47" name="AutoShape 31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B443"/>
                    </a:gs>
                    <a:gs pos="100000">
                      <a:srgbClr val="115D16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sp>
            <p:nvSpPr>
              <p:cNvPr id="33844" name="Text Box 32"/>
              <p:cNvSpPr txBox="1">
                <a:spLocks noChangeArrowheads="1"/>
              </p:cNvSpPr>
              <p:nvPr/>
            </p:nvSpPr>
            <p:spPr bwMode="gray">
              <a:xfrm>
                <a:off x="1560" y="1747"/>
                <a:ext cx="991" cy="40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2000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財經法</a:t>
                </a:r>
                <a:endParaRPr lang="en-US" altLang="zh-TW" sz="2000" b="1" dirty="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2356" y="1919"/>
              <a:ext cx="1192" cy="959"/>
              <a:chOff x="2356" y="1919"/>
              <a:chExt cx="1192" cy="959"/>
            </a:xfrm>
          </p:grpSpPr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33840" name="AutoShape 35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41" name="AutoShape 36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42" name="AutoShape 37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CC7032"/>
                    </a:gs>
                    <a:gs pos="100000">
                      <a:srgbClr val="844820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sp>
            <p:nvSpPr>
              <p:cNvPr id="33839" name="Text Box 38"/>
              <p:cNvSpPr txBox="1">
                <a:spLocks noChangeArrowheads="1"/>
              </p:cNvSpPr>
              <p:nvPr/>
            </p:nvSpPr>
            <p:spPr bwMode="gray">
              <a:xfrm>
                <a:off x="2516" y="2193"/>
                <a:ext cx="831" cy="4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2400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民法</a:t>
                </a:r>
                <a:endParaRPr lang="en-US" altLang="zh-TW" sz="2400" b="1" dirty="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12" name="Group 40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33835" name="AutoShape 41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36" name="AutoShape 42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37" name="AutoShape 43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E565A"/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sp>
            <p:nvSpPr>
              <p:cNvPr id="33834" name="Text Box 44"/>
              <p:cNvSpPr txBox="1">
                <a:spLocks noChangeArrowheads="1"/>
              </p:cNvSpPr>
              <p:nvPr/>
            </p:nvSpPr>
            <p:spPr bwMode="gray">
              <a:xfrm>
                <a:off x="3331" y="1714"/>
                <a:ext cx="991" cy="40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2000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基礎法</a:t>
                </a:r>
                <a:endParaRPr lang="en-US" altLang="zh-TW" sz="2000" b="1" dirty="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33830" name="AutoShape 47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31" name="AutoShape 48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32" name="AutoShape 49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5D52"/>
                    </a:gs>
                    <a:gs pos="100000">
                      <a:srgbClr val="4DC9B1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sp>
            <p:nvSpPr>
              <p:cNvPr id="33829" name="Text Box 50"/>
              <p:cNvSpPr txBox="1">
                <a:spLocks noChangeArrowheads="1"/>
              </p:cNvSpPr>
              <p:nvPr/>
            </p:nvSpPr>
            <p:spPr bwMode="gray">
              <a:xfrm>
                <a:off x="3387" y="2708"/>
                <a:ext cx="911" cy="3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中國法</a:t>
                </a:r>
                <a:endParaRPr lang="en-US" altLang="zh-TW" b="1" dirty="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1488" y="2400"/>
              <a:ext cx="1193" cy="959"/>
              <a:chOff x="1488" y="2400"/>
              <a:chExt cx="1193" cy="959"/>
            </a:xfrm>
          </p:grpSpPr>
          <p:grpSp>
            <p:nvGrpSpPr>
              <p:cNvPr id="16" name="Group 52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33825" name="AutoShape 53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26" name="AutoShape 54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27" name="AutoShape 55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sp>
            <p:nvSpPr>
              <p:cNvPr id="33824" name="Text Box 56"/>
              <p:cNvSpPr txBox="1">
                <a:spLocks noChangeArrowheads="1"/>
              </p:cNvSpPr>
              <p:nvPr/>
            </p:nvSpPr>
            <p:spPr bwMode="gray">
              <a:xfrm>
                <a:off x="1676" y="2661"/>
                <a:ext cx="831" cy="4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2400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公法</a:t>
                </a:r>
                <a:endParaRPr lang="en-US" altLang="zh-TW" sz="2400" b="1" dirty="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17" name="Group 57"/>
            <p:cNvGrpSpPr>
              <a:grpSpLocks/>
            </p:cNvGrpSpPr>
            <p:nvPr/>
          </p:nvGrpSpPr>
          <p:grpSpPr bwMode="auto">
            <a:xfrm>
              <a:off x="2356" y="2881"/>
              <a:ext cx="1192" cy="959"/>
              <a:chOff x="2356" y="2881"/>
              <a:chExt cx="1192" cy="959"/>
            </a:xfrm>
          </p:grpSpPr>
          <p:grpSp>
            <p:nvGrpSpPr>
              <p:cNvPr id="18" name="Group 58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33820" name="AutoShape 59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21" name="AutoShape 60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33822" name="AutoShape 61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584F25"/>
                    </a:gs>
                    <a:gs pos="100000">
                      <a:srgbClr val="BFAA4F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sp>
            <p:nvSpPr>
              <p:cNvPr id="33819" name="Text Box 62"/>
              <p:cNvSpPr txBox="1">
                <a:spLocks noChangeArrowheads="1"/>
              </p:cNvSpPr>
              <p:nvPr/>
            </p:nvSpPr>
            <p:spPr bwMode="gray">
              <a:xfrm>
                <a:off x="2539" y="3157"/>
                <a:ext cx="831" cy="4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zh-TW" altLang="en-US" sz="2400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</a:rPr>
                  <a:t>刑法</a:t>
                </a:r>
                <a:endParaRPr lang="en-US" altLang="zh-TW" sz="2400" b="1" dirty="0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9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b="1" dirty="0" smtClean="0"/>
              <a:t>最多元法學師資的提供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340901167"/>
              </p:ext>
            </p:extLst>
          </p:nvPr>
        </p:nvGraphicFramePr>
        <p:xfrm>
          <a:off x="683568" y="155679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111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819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9E784B-1B3E-4664-9AB9-CC2413DC6B73}" type="slidenum">
              <a:rPr lang="zh-TW" altLang="en-US" smtClean="0"/>
              <a:pPr/>
              <a:t>6</a:t>
            </a:fld>
            <a:endParaRPr lang="en-US" altLang="zh-TW" smtClean="0"/>
          </a:p>
        </p:txBody>
      </p:sp>
      <p:sp>
        <p:nvSpPr>
          <p:cNvPr id="18" name="日期版面配置區 5"/>
          <p:cNvSpPr>
            <a:spLocks noGrp="1"/>
          </p:cNvSpPr>
          <p:nvPr>
            <p:ph type="dt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b="1" dirty="0" smtClean="0">
                <a:ea typeface="標楷體" pitchFamily="65" charset="-120"/>
              </a:rPr>
              <a:t>政大法學院</a:t>
            </a:r>
          </a:p>
        </p:txBody>
      </p:sp>
      <p:sp>
        <p:nvSpPr>
          <p:cNvPr id="8198" name="Oval 3"/>
          <p:cNvSpPr>
            <a:spLocks noChangeArrowheads="1"/>
          </p:cNvSpPr>
          <p:nvPr/>
        </p:nvSpPr>
        <p:spPr bwMode="gray">
          <a:xfrm>
            <a:off x="3708400" y="1341438"/>
            <a:ext cx="2641600" cy="2644775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8199" name="Oval 4"/>
          <p:cNvSpPr>
            <a:spLocks noChangeArrowheads="1"/>
          </p:cNvSpPr>
          <p:nvPr/>
        </p:nvSpPr>
        <p:spPr bwMode="gray">
          <a:xfrm>
            <a:off x="4572000" y="2781300"/>
            <a:ext cx="2643188" cy="2643188"/>
          </a:xfrm>
          <a:prstGeom prst="ellipse">
            <a:avLst/>
          </a:prstGeom>
          <a:solidFill>
            <a:schemeClr val="folHlink">
              <a:alpha val="50195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8200" name="Oval 5"/>
          <p:cNvSpPr>
            <a:spLocks noChangeArrowheads="1"/>
          </p:cNvSpPr>
          <p:nvPr/>
        </p:nvSpPr>
        <p:spPr bwMode="gray">
          <a:xfrm>
            <a:off x="2619375" y="2740025"/>
            <a:ext cx="2644775" cy="264318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 flipH="1" flipV="1">
            <a:off x="2971800" y="2286000"/>
            <a:ext cx="1385888" cy="974725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 flipV="1">
            <a:off x="5713413" y="2438400"/>
            <a:ext cx="1677987" cy="787400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 flipH="1">
            <a:off x="4914900" y="4410075"/>
            <a:ext cx="25400" cy="1042988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gray">
          <a:xfrm>
            <a:off x="4000500" y="3311525"/>
            <a:ext cx="1981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 b="1">
                <a:solidFill>
                  <a:srgbClr val="692AA2"/>
                </a:solidFill>
                <a:ea typeface="標楷體" pitchFamily="65" charset="-120"/>
              </a:rPr>
              <a:t>政大法學院</a:t>
            </a:r>
            <a:endParaRPr lang="en-US" altLang="zh-TW" sz="2800" b="1">
              <a:solidFill>
                <a:srgbClr val="692AA2"/>
              </a:solidFill>
              <a:ea typeface="標楷體" pitchFamily="65" charset="-120"/>
            </a:endParaRPr>
          </a:p>
        </p:txBody>
      </p: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914400" y="1905000"/>
            <a:ext cx="2052638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  <a:defRPr/>
            </a:pPr>
            <a:r>
              <a:rPr lang="zh-TW" altLang="en-US" sz="1400" dirty="0">
                <a:solidFill>
                  <a:schemeClr val="accent2"/>
                </a:solidFill>
                <a:ea typeface="新細明體" charset="-120"/>
              </a:rPr>
              <a:t>   </a:t>
            </a:r>
            <a:r>
              <a:rPr lang="zh-TW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兩岸交流</a:t>
            </a:r>
            <a:endParaRPr lang="zh-TW" alt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 marL="120650" indent="-120650" algn="ctr">
              <a:lnSpc>
                <a:spcPct val="60000"/>
              </a:lnSpc>
              <a:spcBef>
                <a:spcPct val="50000"/>
              </a:spcBef>
              <a:buFontTx/>
              <a:buChar char="•"/>
              <a:defRPr/>
            </a:pPr>
            <a:endParaRPr lang="en-US" altLang="zh-TW" sz="2400" dirty="0">
              <a:solidFill>
                <a:srgbClr val="1C1C1C"/>
              </a:solidFill>
              <a:ea typeface="標楷體" pitchFamily="65" charset="-120"/>
            </a:endParaRPr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7086600" y="2209800"/>
            <a:ext cx="20526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  <a:defRPr/>
            </a:pPr>
            <a:r>
              <a:rPr lang="zh-TW" altLang="en-US" sz="1400" dirty="0">
                <a:solidFill>
                  <a:srgbClr val="669900"/>
                </a:solidFill>
                <a:ea typeface="新細明體" charset="-120"/>
              </a:rPr>
              <a:t>  </a:t>
            </a:r>
            <a:r>
              <a:rPr lang="zh-TW" altLang="en-US" sz="2400" b="1" dirty="0">
                <a:solidFill>
                  <a:srgbClr val="669900"/>
                </a:solidFill>
                <a:latin typeface="標楷體" pitchFamily="65" charset="-120"/>
                <a:ea typeface="標楷體" pitchFamily="65" charset="-120"/>
              </a:rPr>
              <a:t>東亞互動</a:t>
            </a:r>
            <a:endParaRPr lang="en-US" altLang="zh-TW" sz="24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20650" indent="-120650" algn="ctr">
              <a:lnSpc>
                <a:spcPct val="60000"/>
              </a:lnSpc>
              <a:spcBef>
                <a:spcPct val="50000"/>
              </a:spcBef>
              <a:buFontTx/>
              <a:buChar char="•"/>
              <a:defRPr/>
            </a:pPr>
            <a:endParaRPr lang="en-US" altLang="zh-TW" sz="2400" dirty="0">
              <a:solidFill>
                <a:srgbClr val="1C1C1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3800475" y="5395913"/>
            <a:ext cx="22606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  <a:defRPr/>
            </a:pPr>
            <a:r>
              <a:rPr lang="zh-TW" altLang="en-US" sz="1400" dirty="0">
                <a:solidFill>
                  <a:srgbClr val="333399"/>
                </a:solidFill>
                <a:ea typeface="新細明體" charset="-120"/>
              </a:rPr>
              <a:t>   </a:t>
            </a:r>
            <a:r>
              <a:rPr lang="zh-TW" altLang="en-US" sz="2400" b="1" dirty="0" smtClean="0">
                <a:solidFill>
                  <a:srgbClr val="333399"/>
                </a:solidFill>
                <a:ea typeface="標楷體" pitchFamily="65" charset="-120"/>
              </a:rPr>
              <a:t>國際往來</a:t>
            </a:r>
            <a:endParaRPr lang="en-US" altLang="zh-TW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 marL="120650" indent="-120650" algn="ctr">
              <a:lnSpc>
                <a:spcPct val="60000"/>
              </a:lnSpc>
              <a:spcBef>
                <a:spcPct val="50000"/>
              </a:spcBef>
              <a:defRPr/>
            </a:pPr>
            <a:endParaRPr lang="en-US" altLang="zh-TW" sz="2400" dirty="0">
              <a:solidFill>
                <a:srgbClr val="1C1C1C"/>
              </a:solidFill>
              <a:ea typeface="標楷體" pitchFamily="65" charset="-120"/>
            </a:endParaRPr>
          </a:p>
        </p:txBody>
      </p:sp>
      <p:sp>
        <p:nvSpPr>
          <p:cNvPr id="8208" name="Text Box 13"/>
          <p:cNvSpPr txBox="1">
            <a:spLocks noChangeArrowheads="1"/>
          </p:cNvSpPr>
          <p:nvPr/>
        </p:nvSpPr>
        <p:spPr bwMode="black">
          <a:xfrm>
            <a:off x="4076700" y="1719263"/>
            <a:ext cx="1824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2400" b="1">
                <a:solidFill>
                  <a:srgbClr val="1C1C1C"/>
                </a:solidFill>
                <a:latin typeface="標楷體" pitchFamily="65" charset="-120"/>
                <a:ea typeface="標楷體" pitchFamily="65" charset="-120"/>
              </a:rPr>
              <a:t>政治大學</a:t>
            </a:r>
            <a:endParaRPr lang="en-US" altLang="zh-TW" sz="1200">
              <a:solidFill>
                <a:srgbClr val="1C1C1C"/>
              </a:solidFill>
              <a:ea typeface="新細明體" charset="-120"/>
            </a:endParaRPr>
          </a:p>
        </p:txBody>
      </p:sp>
      <p:sp>
        <p:nvSpPr>
          <p:cNvPr id="8209" name="Text Box 14"/>
          <p:cNvSpPr txBox="1">
            <a:spLocks noChangeArrowheads="1"/>
          </p:cNvSpPr>
          <p:nvPr/>
        </p:nvSpPr>
        <p:spPr bwMode="black">
          <a:xfrm>
            <a:off x="2824163" y="3829050"/>
            <a:ext cx="18240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2400" b="1">
                <a:solidFill>
                  <a:srgbClr val="1C1C1C"/>
                </a:solidFill>
                <a:latin typeface="標楷體" pitchFamily="65" charset="-120"/>
                <a:ea typeface="標楷體" pitchFamily="65" charset="-120"/>
              </a:rPr>
              <a:t>機關團體</a:t>
            </a:r>
            <a:r>
              <a:rPr lang="en-US" altLang="zh-TW" sz="2400" b="1">
                <a:solidFill>
                  <a:srgbClr val="1C1C1C"/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</p:txBody>
      </p:sp>
      <p:sp>
        <p:nvSpPr>
          <p:cNvPr id="8210" name="Text Box 15"/>
          <p:cNvSpPr txBox="1">
            <a:spLocks noChangeArrowheads="1"/>
          </p:cNvSpPr>
          <p:nvPr/>
        </p:nvSpPr>
        <p:spPr bwMode="black">
          <a:xfrm>
            <a:off x="5292725" y="3860800"/>
            <a:ext cx="1824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2400" b="1">
                <a:solidFill>
                  <a:srgbClr val="1C1C1C"/>
                </a:solidFill>
                <a:ea typeface="標楷體" pitchFamily="65" charset="-120"/>
              </a:rPr>
              <a:t>學術單位</a:t>
            </a:r>
          </a:p>
        </p:txBody>
      </p:sp>
    </p:spTree>
    <p:extLst>
      <p:ext uri="{BB962C8B-B14F-4D97-AF65-F5344CB8AC3E}">
        <p14:creationId xmlns:p14="http://schemas.microsoft.com/office/powerpoint/2010/main" val="9214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80" name="日期版面配置區 5"/>
          <p:cNvSpPr>
            <a:spLocks noGrp="1"/>
          </p:cNvSpPr>
          <p:nvPr>
            <p:ph type="dt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政大法學院招生科系與對象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821" name="Arc 3"/>
          <p:cNvSpPr>
            <a:spLocks/>
          </p:cNvSpPr>
          <p:nvPr/>
        </p:nvSpPr>
        <p:spPr bwMode="gray">
          <a:xfrm rot="17752284" flipH="1">
            <a:off x="5643563" y="2913062"/>
            <a:ext cx="1677988" cy="1738313"/>
          </a:xfrm>
          <a:custGeom>
            <a:avLst/>
            <a:gdLst>
              <a:gd name="T0" fmla="*/ 5435944 w 43200"/>
              <a:gd name="T1" fmla="*/ 54314556 h 43200"/>
              <a:gd name="T2" fmla="*/ 27487463 w 43200"/>
              <a:gd name="T3" fmla="*/ 69516822 h 43200"/>
              <a:gd name="T4" fmla="*/ 32588467 w 43200"/>
              <a:gd name="T5" fmla="*/ 34973769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603" y="33544"/>
                </a:moveTo>
                <a:cubicBezTo>
                  <a:pt x="1253" y="30004"/>
                  <a:pt x="0" y="258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0467" y="43200"/>
                  <a:pt x="19337" y="43110"/>
                  <a:pt x="18219" y="42933"/>
                </a:cubicBezTo>
              </a:path>
              <a:path w="43200" h="43200" stroke="0" extrusionOk="0">
                <a:moveTo>
                  <a:pt x="3603" y="33544"/>
                </a:moveTo>
                <a:cubicBezTo>
                  <a:pt x="1253" y="30004"/>
                  <a:pt x="0" y="258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0467" y="43200"/>
                  <a:pt x="19337" y="43110"/>
                  <a:pt x="18219" y="42933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1C1C1C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Arc 4"/>
          <p:cNvSpPr>
            <a:spLocks/>
          </p:cNvSpPr>
          <p:nvPr/>
        </p:nvSpPr>
        <p:spPr bwMode="gray">
          <a:xfrm rot="5400000" flipH="1">
            <a:off x="1829594" y="1504156"/>
            <a:ext cx="1381125" cy="1420813"/>
          </a:xfrm>
          <a:custGeom>
            <a:avLst/>
            <a:gdLst>
              <a:gd name="T0" fmla="*/ 14748048 w 43200"/>
              <a:gd name="T1" fmla="*/ 46013674 h 42913"/>
              <a:gd name="T2" fmla="*/ 25667280 w 43200"/>
              <a:gd name="T3" fmla="*/ 47041912 h 42913"/>
              <a:gd name="T4" fmla="*/ 22077635 w 43200"/>
              <a:gd name="T5" fmla="*/ 23678274 h 42913"/>
              <a:gd name="T6" fmla="*/ 0 60000 65536"/>
              <a:gd name="T7" fmla="*/ 0 60000 65536"/>
              <a:gd name="T8" fmla="*/ 0 60000 65536"/>
              <a:gd name="T9" fmla="*/ 0 w 43200"/>
              <a:gd name="T10" fmla="*/ 0 h 42913"/>
              <a:gd name="T11" fmla="*/ 43200 w 43200"/>
              <a:gd name="T12" fmla="*/ 42913 h 429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913" fill="none" extrusionOk="0">
                <a:moveTo>
                  <a:pt x="14429" y="41974"/>
                </a:moveTo>
                <a:cubicBezTo>
                  <a:pt x="5783" y="38932"/>
                  <a:pt x="0" y="307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2173"/>
                  <a:pt x="35545" y="41193"/>
                  <a:pt x="25111" y="42912"/>
                </a:cubicBezTo>
              </a:path>
              <a:path w="43200" h="42913" stroke="0" extrusionOk="0">
                <a:moveTo>
                  <a:pt x="14429" y="41974"/>
                </a:moveTo>
                <a:cubicBezTo>
                  <a:pt x="5783" y="38932"/>
                  <a:pt x="0" y="307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2173"/>
                  <a:pt x="35545" y="41193"/>
                  <a:pt x="25111" y="42912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1C1C1C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4823" name="Picture 5" descr="circule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5797550" y="3095625"/>
            <a:ext cx="1365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4" name="Oval 6"/>
          <p:cNvSpPr>
            <a:spLocks noChangeArrowheads="1"/>
          </p:cNvSpPr>
          <p:nvPr/>
        </p:nvSpPr>
        <p:spPr bwMode="gray">
          <a:xfrm>
            <a:off x="5797550" y="3095625"/>
            <a:ext cx="1357313" cy="1355725"/>
          </a:xfrm>
          <a:prstGeom prst="ellipse">
            <a:avLst/>
          </a:prstGeom>
          <a:gradFill rotWithShape="1">
            <a:gsLst>
              <a:gs pos="0">
                <a:srgbClr val="00CC66">
                  <a:gamma/>
                  <a:shade val="26275"/>
                  <a:invGamma/>
                  <a:alpha val="89999"/>
                </a:srgbClr>
              </a:gs>
              <a:gs pos="50000">
                <a:srgbClr val="00CC66">
                  <a:alpha val="45000"/>
                </a:srgbClr>
              </a:gs>
              <a:gs pos="100000">
                <a:srgbClr val="00CC66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34827" name="Freeform 7"/>
          <p:cNvSpPr>
            <a:spLocks/>
          </p:cNvSpPr>
          <p:nvPr/>
        </p:nvSpPr>
        <p:spPr bwMode="gray">
          <a:xfrm>
            <a:off x="5937250" y="3122613"/>
            <a:ext cx="1066800" cy="471487"/>
          </a:xfrm>
          <a:custGeom>
            <a:avLst/>
            <a:gdLst>
              <a:gd name="T0" fmla="*/ 1050649 w 1321"/>
              <a:gd name="T1" fmla="*/ 265543 h 712"/>
              <a:gd name="T2" fmla="*/ 1063570 w 1321"/>
              <a:gd name="T3" fmla="*/ 292693 h 712"/>
              <a:gd name="T4" fmla="*/ 1066800 w 1321"/>
              <a:gd name="T5" fmla="*/ 318519 h 712"/>
              <a:gd name="T6" fmla="*/ 1061955 w 1321"/>
              <a:gd name="T7" fmla="*/ 341696 h 712"/>
              <a:gd name="T8" fmla="*/ 1048226 w 1321"/>
              <a:gd name="T9" fmla="*/ 364211 h 712"/>
              <a:gd name="T10" fmla="*/ 1027229 w 1321"/>
              <a:gd name="T11" fmla="*/ 383414 h 712"/>
              <a:gd name="T12" fmla="*/ 1000579 w 1321"/>
              <a:gd name="T13" fmla="*/ 399969 h 712"/>
              <a:gd name="T14" fmla="*/ 965854 w 1321"/>
              <a:gd name="T15" fmla="*/ 415862 h 712"/>
              <a:gd name="T16" fmla="*/ 926283 w 1321"/>
              <a:gd name="T17" fmla="*/ 429768 h 712"/>
              <a:gd name="T18" fmla="*/ 881867 w 1321"/>
              <a:gd name="T19" fmla="*/ 441688 h 712"/>
              <a:gd name="T20" fmla="*/ 832605 w 1321"/>
              <a:gd name="T21" fmla="*/ 452283 h 712"/>
              <a:gd name="T22" fmla="*/ 780920 w 1321"/>
              <a:gd name="T23" fmla="*/ 459567 h 712"/>
              <a:gd name="T24" fmla="*/ 723583 w 1321"/>
              <a:gd name="T25" fmla="*/ 466189 h 712"/>
              <a:gd name="T26" fmla="*/ 665438 w 1321"/>
              <a:gd name="T27" fmla="*/ 470163 h 712"/>
              <a:gd name="T28" fmla="*/ 642018 w 1321"/>
              <a:gd name="T29" fmla="*/ 471487 h 712"/>
              <a:gd name="T30" fmla="*/ 384403 w 1321"/>
              <a:gd name="T31" fmla="*/ 471487 h 712"/>
              <a:gd name="T32" fmla="*/ 381173 w 1321"/>
              <a:gd name="T33" fmla="*/ 471487 h 712"/>
              <a:gd name="T34" fmla="*/ 330296 w 1321"/>
              <a:gd name="T35" fmla="*/ 468838 h 712"/>
              <a:gd name="T36" fmla="*/ 281034 w 1321"/>
              <a:gd name="T37" fmla="*/ 466189 h 712"/>
              <a:gd name="T38" fmla="*/ 234195 w 1321"/>
              <a:gd name="T39" fmla="*/ 460892 h 712"/>
              <a:gd name="T40" fmla="*/ 189779 w 1321"/>
              <a:gd name="T41" fmla="*/ 456256 h 712"/>
              <a:gd name="T42" fmla="*/ 150208 w 1321"/>
              <a:gd name="T43" fmla="*/ 448310 h 712"/>
              <a:gd name="T44" fmla="*/ 113867 w 1321"/>
              <a:gd name="T45" fmla="*/ 439039 h 712"/>
              <a:gd name="T46" fmla="*/ 82372 w 1321"/>
              <a:gd name="T47" fmla="*/ 429106 h 712"/>
              <a:gd name="T48" fmla="*/ 54107 w 1321"/>
              <a:gd name="T49" fmla="*/ 417187 h 712"/>
              <a:gd name="T50" fmla="*/ 31495 w 1321"/>
              <a:gd name="T51" fmla="*/ 402618 h 712"/>
              <a:gd name="T52" fmla="*/ 14536 w 1321"/>
              <a:gd name="T53" fmla="*/ 386063 h 712"/>
              <a:gd name="T54" fmla="*/ 4845 w 1321"/>
              <a:gd name="T55" fmla="*/ 366859 h 712"/>
              <a:gd name="T56" fmla="*/ 0 w 1321"/>
              <a:gd name="T57" fmla="*/ 346993 h 712"/>
              <a:gd name="T58" fmla="*/ 0 w 1321"/>
              <a:gd name="T59" fmla="*/ 344344 h 712"/>
              <a:gd name="T60" fmla="*/ 3230 w 1321"/>
              <a:gd name="T61" fmla="*/ 322492 h 712"/>
              <a:gd name="T62" fmla="*/ 12921 w 1321"/>
              <a:gd name="T63" fmla="*/ 295342 h 712"/>
              <a:gd name="T64" fmla="*/ 41186 w 1321"/>
              <a:gd name="T65" fmla="*/ 245014 h 712"/>
              <a:gd name="T66" fmla="*/ 75912 w 1321"/>
              <a:gd name="T67" fmla="*/ 197998 h 712"/>
              <a:gd name="T68" fmla="*/ 118713 w 1321"/>
              <a:gd name="T69" fmla="*/ 155617 h 712"/>
              <a:gd name="T70" fmla="*/ 164744 w 1321"/>
              <a:gd name="T71" fmla="*/ 116547 h 712"/>
              <a:gd name="T72" fmla="*/ 218044 w 1321"/>
              <a:gd name="T73" fmla="*/ 82775 h 712"/>
              <a:gd name="T74" fmla="*/ 275381 w 1321"/>
              <a:gd name="T75" fmla="*/ 54300 h 712"/>
              <a:gd name="T76" fmla="*/ 335142 w 1321"/>
              <a:gd name="T77" fmla="*/ 31123 h 712"/>
              <a:gd name="T78" fmla="*/ 401362 w 1321"/>
              <a:gd name="T79" fmla="*/ 13906 h 712"/>
              <a:gd name="T80" fmla="*/ 469198 w 1321"/>
              <a:gd name="T81" fmla="*/ 3973 h 712"/>
              <a:gd name="T82" fmla="*/ 538649 w 1321"/>
              <a:gd name="T83" fmla="*/ 0 h 712"/>
              <a:gd name="T84" fmla="*/ 538649 w 1321"/>
              <a:gd name="T85" fmla="*/ 0 h 712"/>
              <a:gd name="T86" fmla="*/ 612946 w 1321"/>
              <a:gd name="T87" fmla="*/ 3973 h 712"/>
              <a:gd name="T88" fmla="*/ 684012 w 1321"/>
              <a:gd name="T89" fmla="*/ 15231 h 712"/>
              <a:gd name="T90" fmla="*/ 752655 w 1321"/>
              <a:gd name="T91" fmla="*/ 35097 h 712"/>
              <a:gd name="T92" fmla="*/ 815646 w 1321"/>
              <a:gd name="T93" fmla="*/ 59598 h 712"/>
              <a:gd name="T94" fmla="*/ 873791 w 1321"/>
              <a:gd name="T95" fmla="*/ 90722 h 712"/>
              <a:gd name="T96" fmla="*/ 927898 w 1321"/>
              <a:gd name="T97" fmla="*/ 128467 h 712"/>
              <a:gd name="T98" fmla="*/ 975545 w 1321"/>
              <a:gd name="T99" fmla="*/ 169523 h 712"/>
              <a:gd name="T100" fmla="*/ 1015923 w 1321"/>
              <a:gd name="T101" fmla="*/ 215215 h 712"/>
              <a:gd name="T102" fmla="*/ 1050649 w 1321"/>
              <a:gd name="T103" fmla="*/ 265543 h 712"/>
              <a:gd name="T104" fmla="*/ 1050649 w 1321"/>
              <a:gd name="T105" fmla="*/ 265543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CC66">
                  <a:alpha val="17998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-1297425" flipH="1" flipV="1">
            <a:off x="5900738" y="4152900"/>
            <a:ext cx="1184275" cy="288925"/>
            <a:chOff x="2532" y="1051"/>
            <a:chExt cx="893" cy="24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34899" name="AutoShape 10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900" name="AutoShape 11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901" name="AutoShape 12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902" name="AutoShape 13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34895" name="AutoShape 15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96" name="AutoShape 16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97" name="AutoShape 17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98" name="AutoShape 18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</p:grpSp>
      <p:pic>
        <p:nvPicPr>
          <p:cNvPr id="34829" name="Picture 19" descr="circuler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928813" y="1631950"/>
            <a:ext cx="117951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88" name="Oval 20"/>
          <p:cNvSpPr>
            <a:spLocks noChangeArrowheads="1"/>
          </p:cNvSpPr>
          <p:nvPr/>
        </p:nvSpPr>
        <p:spPr bwMode="gray">
          <a:xfrm>
            <a:off x="1928813" y="1631950"/>
            <a:ext cx="1171575" cy="1171575"/>
          </a:xfrm>
          <a:prstGeom prst="ellipse">
            <a:avLst/>
          </a:prstGeom>
          <a:gradFill rotWithShape="1">
            <a:gsLst>
              <a:gs pos="0">
                <a:srgbClr val="D15305">
                  <a:gamma/>
                  <a:shade val="26275"/>
                  <a:invGamma/>
                  <a:alpha val="89999"/>
                </a:srgbClr>
              </a:gs>
              <a:gs pos="50000">
                <a:srgbClr val="D15305">
                  <a:alpha val="45000"/>
                </a:srgbClr>
              </a:gs>
              <a:gs pos="100000">
                <a:srgbClr val="D15305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34833" name="Freeform 21"/>
          <p:cNvSpPr>
            <a:spLocks/>
          </p:cNvSpPr>
          <p:nvPr/>
        </p:nvSpPr>
        <p:spPr bwMode="gray">
          <a:xfrm>
            <a:off x="2049463" y="1655763"/>
            <a:ext cx="920750" cy="406400"/>
          </a:xfrm>
          <a:custGeom>
            <a:avLst/>
            <a:gdLst>
              <a:gd name="T0" fmla="*/ 906810 w 1321"/>
              <a:gd name="T1" fmla="*/ 228885 h 712"/>
              <a:gd name="T2" fmla="*/ 917962 w 1321"/>
              <a:gd name="T3" fmla="*/ 252288 h 712"/>
              <a:gd name="T4" fmla="*/ 920750 w 1321"/>
              <a:gd name="T5" fmla="*/ 274548 h 712"/>
              <a:gd name="T6" fmla="*/ 916568 w 1321"/>
              <a:gd name="T7" fmla="*/ 294526 h 712"/>
              <a:gd name="T8" fmla="*/ 904719 w 1321"/>
              <a:gd name="T9" fmla="*/ 313933 h 712"/>
              <a:gd name="T10" fmla="*/ 886597 w 1321"/>
              <a:gd name="T11" fmla="*/ 330485 h 712"/>
              <a:gd name="T12" fmla="*/ 863595 w 1321"/>
              <a:gd name="T13" fmla="*/ 344755 h 712"/>
              <a:gd name="T14" fmla="*/ 833624 w 1321"/>
              <a:gd name="T15" fmla="*/ 358454 h 712"/>
              <a:gd name="T16" fmla="*/ 799470 w 1321"/>
              <a:gd name="T17" fmla="*/ 370440 h 712"/>
              <a:gd name="T18" fmla="*/ 761135 w 1321"/>
              <a:gd name="T19" fmla="*/ 380715 h 712"/>
              <a:gd name="T20" fmla="*/ 718617 w 1321"/>
              <a:gd name="T21" fmla="*/ 389847 h 712"/>
              <a:gd name="T22" fmla="*/ 674008 w 1321"/>
              <a:gd name="T23" fmla="*/ 396126 h 712"/>
              <a:gd name="T24" fmla="*/ 624521 w 1321"/>
              <a:gd name="T25" fmla="*/ 401834 h 712"/>
              <a:gd name="T26" fmla="*/ 574336 w 1321"/>
              <a:gd name="T27" fmla="*/ 405258 h 712"/>
              <a:gd name="T28" fmla="*/ 554123 w 1321"/>
              <a:gd name="T29" fmla="*/ 406400 h 712"/>
              <a:gd name="T30" fmla="*/ 331777 w 1321"/>
              <a:gd name="T31" fmla="*/ 406400 h 712"/>
              <a:gd name="T32" fmla="*/ 328989 w 1321"/>
              <a:gd name="T33" fmla="*/ 406400 h 712"/>
              <a:gd name="T34" fmla="*/ 285077 w 1321"/>
              <a:gd name="T35" fmla="*/ 404117 h 712"/>
              <a:gd name="T36" fmla="*/ 242559 w 1321"/>
              <a:gd name="T37" fmla="*/ 401834 h 712"/>
              <a:gd name="T38" fmla="*/ 202133 w 1321"/>
              <a:gd name="T39" fmla="*/ 397267 h 712"/>
              <a:gd name="T40" fmla="*/ 163797 w 1321"/>
              <a:gd name="T41" fmla="*/ 393272 h 712"/>
              <a:gd name="T42" fmla="*/ 129644 w 1321"/>
              <a:gd name="T43" fmla="*/ 386422 h 712"/>
              <a:gd name="T44" fmla="*/ 98278 w 1321"/>
              <a:gd name="T45" fmla="*/ 378431 h 712"/>
              <a:gd name="T46" fmla="*/ 71095 w 1321"/>
              <a:gd name="T47" fmla="*/ 369870 h 712"/>
              <a:gd name="T48" fmla="*/ 46700 w 1321"/>
              <a:gd name="T49" fmla="*/ 359596 h 712"/>
              <a:gd name="T50" fmla="*/ 27183 w 1321"/>
              <a:gd name="T51" fmla="*/ 347038 h 712"/>
              <a:gd name="T52" fmla="*/ 12546 w 1321"/>
              <a:gd name="T53" fmla="*/ 332769 h 712"/>
              <a:gd name="T54" fmla="*/ 4182 w 1321"/>
              <a:gd name="T55" fmla="*/ 316216 h 712"/>
              <a:gd name="T56" fmla="*/ 0 w 1321"/>
              <a:gd name="T57" fmla="*/ 299092 h 712"/>
              <a:gd name="T58" fmla="*/ 0 w 1321"/>
              <a:gd name="T59" fmla="*/ 296809 h 712"/>
              <a:gd name="T60" fmla="*/ 2788 w 1321"/>
              <a:gd name="T61" fmla="*/ 277973 h 712"/>
              <a:gd name="T62" fmla="*/ 11152 w 1321"/>
              <a:gd name="T63" fmla="*/ 254571 h 712"/>
              <a:gd name="T64" fmla="*/ 35547 w 1321"/>
              <a:gd name="T65" fmla="*/ 211191 h 712"/>
              <a:gd name="T66" fmla="*/ 65519 w 1321"/>
              <a:gd name="T67" fmla="*/ 170665 h 712"/>
              <a:gd name="T68" fmla="*/ 102460 w 1321"/>
              <a:gd name="T69" fmla="*/ 134135 h 712"/>
              <a:gd name="T70" fmla="*/ 142190 w 1321"/>
              <a:gd name="T71" fmla="*/ 100458 h 712"/>
              <a:gd name="T72" fmla="*/ 188193 w 1321"/>
              <a:gd name="T73" fmla="*/ 71348 h 712"/>
              <a:gd name="T74" fmla="*/ 237680 w 1321"/>
              <a:gd name="T75" fmla="*/ 46804 h 712"/>
              <a:gd name="T76" fmla="*/ 289259 w 1321"/>
              <a:gd name="T77" fmla="*/ 26827 h 712"/>
              <a:gd name="T78" fmla="*/ 346414 w 1321"/>
              <a:gd name="T79" fmla="*/ 11987 h 712"/>
              <a:gd name="T80" fmla="*/ 404963 w 1321"/>
              <a:gd name="T81" fmla="*/ 3425 h 712"/>
              <a:gd name="T82" fmla="*/ 464906 w 1321"/>
              <a:gd name="T83" fmla="*/ 0 h 712"/>
              <a:gd name="T84" fmla="*/ 464906 w 1321"/>
              <a:gd name="T85" fmla="*/ 0 h 712"/>
              <a:gd name="T86" fmla="*/ 529030 w 1321"/>
              <a:gd name="T87" fmla="*/ 3425 h 712"/>
              <a:gd name="T88" fmla="*/ 590367 w 1321"/>
              <a:gd name="T89" fmla="*/ 13128 h 712"/>
              <a:gd name="T90" fmla="*/ 649613 w 1321"/>
              <a:gd name="T91" fmla="*/ 30252 h 712"/>
              <a:gd name="T92" fmla="*/ 703980 w 1321"/>
              <a:gd name="T93" fmla="*/ 51371 h 712"/>
              <a:gd name="T94" fmla="*/ 754165 w 1321"/>
              <a:gd name="T95" fmla="*/ 78198 h 712"/>
              <a:gd name="T96" fmla="*/ 800864 w 1321"/>
              <a:gd name="T97" fmla="*/ 110733 h 712"/>
              <a:gd name="T98" fmla="*/ 841988 w 1321"/>
              <a:gd name="T99" fmla="*/ 146121 h 712"/>
              <a:gd name="T100" fmla="*/ 876838 w 1321"/>
              <a:gd name="T101" fmla="*/ 185506 h 712"/>
              <a:gd name="T102" fmla="*/ 906810 w 1321"/>
              <a:gd name="T103" fmla="*/ 228885 h 712"/>
              <a:gd name="T104" fmla="*/ 906810 w 1321"/>
              <a:gd name="T105" fmla="*/ 228885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6600">
                  <a:alpha val="17998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9590" name="Rectangle 22"/>
          <p:cNvSpPr>
            <a:spLocks noChangeArrowheads="1"/>
          </p:cNvSpPr>
          <p:nvPr/>
        </p:nvSpPr>
        <p:spPr bwMode="auto">
          <a:xfrm>
            <a:off x="2080781" y="2016125"/>
            <a:ext cx="8771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博士班</a:t>
            </a:r>
            <a:endParaRPr lang="en-US" altLang="zh-TW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9591" name="Rectangle 23"/>
          <p:cNvSpPr>
            <a:spLocks noChangeArrowheads="1"/>
          </p:cNvSpPr>
          <p:nvPr/>
        </p:nvSpPr>
        <p:spPr bwMode="auto">
          <a:xfrm>
            <a:off x="6074931" y="3590925"/>
            <a:ext cx="8771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法科所</a:t>
            </a:r>
            <a:endParaRPr lang="en-US" altLang="zh-TW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836" name="Text Box 24"/>
          <p:cNvSpPr txBox="1">
            <a:spLocks noChangeArrowheads="1"/>
          </p:cNvSpPr>
          <p:nvPr/>
        </p:nvSpPr>
        <p:spPr bwMode="auto">
          <a:xfrm>
            <a:off x="695325" y="2125663"/>
            <a:ext cx="1228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  <a:buFontTx/>
              <a:buChar char="•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獲有法學碩士以上者</a:t>
            </a:r>
            <a:endParaRPr lang="en-US" altLang="zh-TW" sz="1200" b="1" dirty="0">
              <a:solidFill>
                <a:srgbClr val="1C1C1C"/>
              </a:solidFill>
              <a:ea typeface="新細明體" pitchFamily="18" charset="-120"/>
            </a:endParaRPr>
          </a:p>
        </p:txBody>
      </p:sp>
      <p:sp>
        <p:nvSpPr>
          <p:cNvPr id="34837" name="Text Box 25"/>
          <p:cNvSpPr txBox="1">
            <a:spLocks noChangeArrowheads="1"/>
          </p:cNvSpPr>
          <p:nvPr/>
        </p:nvSpPr>
        <p:spPr bwMode="auto">
          <a:xfrm>
            <a:off x="7223125" y="3552825"/>
            <a:ext cx="1228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FontTx/>
              <a:buChar char="•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招收非法律背景者</a:t>
            </a:r>
            <a:endParaRPr lang="en-US" altLang="zh-TW" sz="1200" b="1" dirty="0">
              <a:solidFill>
                <a:srgbClr val="1C1C1C"/>
              </a:solidFill>
              <a:ea typeface="新細明體" pitchFamily="18" charset="-12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682875" y="2354263"/>
            <a:ext cx="579438" cy="1350962"/>
            <a:chOff x="1821" y="1330"/>
            <a:chExt cx="365" cy="851"/>
          </a:xfrm>
        </p:grpSpPr>
        <p:sp>
          <p:nvSpPr>
            <p:cNvPr id="34891" name="Oval 27"/>
            <p:cNvSpPr>
              <a:spLocks noChangeArrowheads="1"/>
            </p:cNvSpPr>
            <p:nvPr/>
          </p:nvSpPr>
          <p:spPr bwMode="auto">
            <a:xfrm rot="-2509211">
              <a:off x="1821" y="1447"/>
              <a:ext cx="101" cy="30"/>
            </a:xfrm>
            <a:prstGeom prst="ellipse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C299C2"/>
                </a:gs>
                <a:gs pos="100000">
                  <a:srgbClr val="660066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4892" name="AutoShape 28"/>
            <p:cNvSpPr>
              <a:spLocks noChangeArrowheads="1"/>
            </p:cNvSpPr>
            <p:nvPr/>
          </p:nvSpPr>
          <p:spPr bwMode="gray">
            <a:xfrm rot="8122410">
              <a:off x="2131" y="1330"/>
              <a:ext cx="55" cy="851"/>
            </a:xfrm>
            <a:prstGeom prst="can">
              <a:avLst>
                <a:gd name="adj" fmla="val 41332"/>
              </a:avLst>
            </a:prstGeom>
            <a:gradFill rotWithShape="1">
              <a:gsLst>
                <a:gs pos="0">
                  <a:srgbClr val="808080"/>
                </a:gs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530725" y="3810000"/>
            <a:ext cx="1474788" cy="139700"/>
            <a:chOff x="3083" y="2333"/>
            <a:chExt cx="1098" cy="55"/>
          </a:xfrm>
        </p:grpSpPr>
        <p:sp>
          <p:nvSpPr>
            <p:cNvPr id="34889" name="Oval 30"/>
            <p:cNvSpPr>
              <a:spLocks noChangeArrowheads="1"/>
            </p:cNvSpPr>
            <p:nvPr/>
          </p:nvSpPr>
          <p:spPr bwMode="auto">
            <a:xfrm rot="5607574">
              <a:off x="4129" y="2337"/>
              <a:ext cx="55" cy="48"/>
            </a:xfrm>
            <a:prstGeom prst="ellipse">
              <a:avLst/>
            </a:prstGeom>
            <a:gradFill rotWithShape="1">
              <a:gsLst>
                <a:gs pos="0">
                  <a:srgbClr val="003333"/>
                </a:gs>
                <a:gs pos="50000">
                  <a:srgbClr val="00FFFF"/>
                </a:gs>
                <a:gs pos="100000">
                  <a:srgbClr val="0033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4890" name="AutoShape 31"/>
            <p:cNvSpPr>
              <a:spLocks noChangeArrowheads="1"/>
            </p:cNvSpPr>
            <p:nvPr/>
          </p:nvSpPr>
          <p:spPr bwMode="gray">
            <a:xfrm rot="16242395" flipH="1">
              <a:off x="3606" y="1810"/>
              <a:ext cx="40" cy="1086"/>
            </a:xfrm>
            <a:prstGeom prst="can">
              <a:avLst>
                <a:gd name="adj" fmla="val 72526"/>
              </a:avLst>
            </a:prstGeom>
            <a:gradFill rotWithShape="1">
              <a:gsLst>
                <a:gs pos="0">
                  <a:srgbClr val="808080"/>
                </a:gs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</p:grpSp>
      <p:pic>
        <p:nvPicPr>
          <p:cNvPr id="34840" name="Picture 32" descr="circuler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3360738" y="3030538"/>
            <a:ext cx="165417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1" name="Oval 33"/>
          <p:cNvSpPr>
            <a:spLocks noChangeArrowheads="1"/>
          </p:cNvSpPr>
          <p:nvPr/>
        </p:nvSpPr>
        <p:spPr bwMode="gray">
          <a:xfrm>
            <a:off x="3360738" y="3030538"/>
            <a:ext cx="1643062" cy="1644650"/>
          </a:xfrm>
          <a:prstGeom prst="ellipse">
            <a:avLst/>
          </a:prstGeom>
          <a:gradFill rotWithShape="1">
            <a:gsLst>
              <a:gs pos="0">
                <a:srgbClr val="FFFF00">
                  <a:alpha val="45000"/>
                </a:srgbClr>
              </a:gs>
              <a:gs pos="100000">
                <a:srgbClr val="434300">
                  <a:alpha val="89998"/>
                </a:srgb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4842" name="Freeform 34"/>
          <p:cNvSpPr>
            <a:spLocks/>
          </p:cNvSpPr>
          <p:nvPr/>
        </p:nvSpPr>
        <p:spPr bwMode="gray">
          <a:xfrm>
            <a:off x="3530600" y="3063875"/>
            <a:ext cx="1292225" cy="569913"/>
          </a:xfrm>
          <a:custGeom>
            <a:avLst/>
            <a:gdLst>
              <a:gd name="T0" fmla="*/ 1272661 w 1321"/>
              <a:gd name="T1" fmla="*/ 320976 h 712"/>
              <a:gd name="T2" fmla="*/ 1288312 w 1321"/>
              <a:gd name="T3" fmla="*/ 353794 h 712"/>
              <a:gd name="T4" fmla="*/ 1292225 w 1321"/>
              <a:gd name="T5" fmla="*/ 385011 h 712"/>
              <a:gd name="T6" fmla="*/ 1286356 w 1321"/>
              <a:gd name="T7" fmla="*/ 413027 h 712"/>
              <a:gd name="T8" fmla="*/ 1269726 w 1321"/>
              <a:gd name="T9" fmla="*/ 440242 h 712"/>
              <a:gd name="T10" fmla="*/ 1244292 w 1321"/>
              <a:gd name="T11" fmla="*/ 463455 h 712"/>
              <a:gd name="T12" fmla="*/ 1212011 w 1321"/>
              <a:gd name="T13" fmla="*/ 483466 h 712"/>
              <a:gd name="T14" fmla="*/ 1169948 w 1321"/>
              <a:gd name="T15" fmla="*/ 502676 h 712"/>
              <a:gd name="T16" fmla="*/ 1122015 w 1321"/>
              <a:gd name="T17" fmla="*/ 519485 h 712"/>
              <a:gd name="T18" fmla="*/ 1068213 w 1321"/>
              <a:gd name="T19" fmla="*/ 533893 h 712"/>
              <a:gd name="T20" fmla="*/ 1008542 w 1321"/>
              <a:gd name="T21" fmla="*/ 546700 h 712"/>
              <a:gd name="T22" fmla="*/ 945936 w 1321"/>
              <a:gd name="T23" fmla="*/ 555505 h 712"/>
              <a:gd name="T24" fmla="*/ 876483 w 1321"/>
              <a:gd name="T25" fmla="*/ 563509 h 712"/>
              <a:gd name="T26" fmla="*/ 806051 w 1321"/>
              <a:gd name="T27" fmla="*/ 568312 h 712"/>
              <a:gd name="T28" fmla="*/ 777683 w 1321"/>
              <a:gd name="T29" fmla="*/ 569913 h 712"/>
              <a:gd name="T30" fmla="*/ 465631 w 1321"/>
              <a:gd name="T31" fmla="*/ 569913 h 712"/>
              <a:gd name="T32" fmla="*/ 461718 w 1321"/>
              <a:gd name="T33" fmla="*/ 569913 h 712"/>
              <a:gd name="T34" fmla="*/ 400091 w 1321"/>
              <a:gd name="T35" fmla="*/ 566711 h 712"/>
              <a:gd name="T36" fmla="*/ 340420 w 1321"/>
              <a:gd name="T37" fmla="*/ 563509 h 712"/>
              <a:gd name="T38" fmla="*/ 283683 w 1321"/>
              <a:gd name="T39" fmla="*/ 557106 h 712"/>
              <a:gd name="T40" fmla="*/ 229881 w 1321"/>
              <a:gd name="T41" fmla="*/ 551503 h 712"/>
              <a:gd name="T42" fmla="*/ 181948 w 1321"/>
              <a:gd name="T43" fmla="*/ 541898 h 712"/>
              <a:gd name="T44" fmla="*/ 137929 w 1321"/>
              <a:gd name="T45" fmla="*/ 530691 h 712"/>
              <a:gd name="T46" fmla="*/ 99778 w 1321"/>
              <a:gd name="T47" fmla="*/ 518685 h 712"/>
              <a:gd name="T48" fmla="*/ 65541 w 1321"/>
              <a:gd name="T49" fmla="*/ 504277 h 712"/>
              <a:gd name="T50" fmla="*/ 38150 w 1321"/>
              <a:gd name="T51" fmla="*/ 486667 h 712"/>
              <a:gd name="T52" fmla="*/ 17608 w 1321"/>
              <a:gd name="T53" fmla="*/ 466656 h 712"/>
              <a:gd name="T54" fmla="*/ 5869 w 1321"/>
              <a:gd name="T55" fmla="*/ 443444 h 712"/>
              <a:gd name="T56" fmla="*/ 0 w 1321"/>
              <a:gd name="T57" fmla="*/ 419430 h 712"/>
              <a:gd name="T58" fmla="*/ 0 w 1321"/>
              <a:gd name="T59" fmla="*/ 416229 h 712"/>
              <a:gd name="T60" fmla="*/ 3913 w 1321"/>
              <a:gd name="T61" fmla="*/ 389814 h 712"/>
              <a:gd name="T62" fmla="*/ 15651 w 1321"/>
              <a:gd name="T63" fmla="*/ 356996 h 712"/>
              <a:gd name="T64" fmla="*/ 49889 w 1321"/>
              <a:gd name="T65" fmla="*/ 296163 h 712"/>
              <a:gd name="T66" fmla="*/ 91952 w 1321"/>
              <a:gd name="T67" fmla="*/ 239331 h 712"/>
              <a:gd name="T68" fmla="*/ 143798 w 1321"/>
              <a:gd name="T69" fmla="*/ 188103 h 712"/>
              <a:gd name="T70" fmla="*/ 199556 w 1321"/>
              <a:gd name="T71" fmla="*/ 140877 h 712"/>
              <a:gd name="T72" fmla="*/ 264119 w 1321"/>
              <a:gd name="T73" fmla="*/ 100055 h 712"/>
              <a:gd name="T74" fmla="*/ 333572 w 1321"/>
              <a:gd name="T75" fmla="*/ 65636 h 712"/>
              <a:gd name="T76" fmla="*/ 405960 w 1321"/>
              <a:gd name="T77" fmla="*/ 37621 h 712"/>
              <a:gd name="T78" fmla="*/ 486174 w 1321"/>
              <a:gd name="T79" fmla="*/ 16809 h 712"/>
              <a:gd name="T80" fmla="*/ 568344 w 1321"/>
              <a:gd name="T81" fmla="*/ 4803 h 712"/>
              <a:gd name="T82" fmla="*/ 652471 w 1321"/>
              <a:gd name="T83" fmla="*/ 0 h 712"/>
              <a:gd name="T84" fmla="*/ 652471 w 1321"/>
              <a:gd name="T85" fmla="*/ 0 h 712"/>
              <a:gd name="T86" fmla="*/ 742467 w 1321"/>
              <a:gd name="T87" fmla="*/ 4803 h 712"/>
              <a:gd name="T88" fmla="*/ 828550 w 1321"/>
              <a:gd name="T89" fmla="*/ 18410 h 712"/>
              <a:gd name="T90" fmla="*/ 911698 w 1321"/>
              <a:gd name="T91" fmla="*/ 42423 h 712"/>
              <a:gd name="T92" fmla="*/ 987999 w 1321"/>
              <a:gd name="T93" fmla="*/ 72040 h 712"/>
              <a:gd name="T94" fmla="*/ 1058431 w 1321"/>
              <a:gd name="T95" fmla="*/ 109660 h 712"/>
              <a:gd name="T96" fmla="*/ 1123972 w 1321"/>
              <a:gd name="T97" fmla="*/ 155285 h 712"/>
              <a:gd name="T98" fmla="*/ 1181686 w 1321"/>
              <a:gd name="T99" fmla="*/ 204913 h 712"/>
              <a:gd name="T100" fmla="*/ 1230597 w 1321"/>
              <a:gd name="T101" fmla="*/ 260143 h 712"/>
              <a:gd name="T102" fmla="*/ 1272661 w 1321"/>
              <a:gd name="T103" fmla="*/ 320976 h 712"/>
              <a:gd name="T104" fmla="*/ 1272661 w 1321"/>
              <a:gd name="T105" fmla="*/ 32097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99">
                  <a:alpha val="17998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 rot="-1297425" flipH="1" flipV="1">
            <a:off x="3484563" y="4313238"/>
            <a:ext cx="1435100" cy="349250"/>
            <a:chOff x="2532" y="1051"/>
            <a:chExt cx="893" cy="246"/>
          </a:xfrm>
        </p:grpSpPr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34885" name="AutoShape 37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86" name="AutoShape 38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87" name="AutoShape 39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88" name="AutoShape 40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34881" name="AutoShape 42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82" name="AutoShape 43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83" name="AutoShape 44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84" name="AutoShape 45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</p:grpSp>
      <p:sp>
        <p:nvSpPr>
          <p:cNvPr id="109614" name="Rectangle 46"/>
          <p:cNvSpPr>
            <a:spLocks noChangeArrowheads="1"/>
          </p:cNvSpPr>
          <p:nvPr/>
        </p:nvSpPr>
        <p:spPr bwMode="auto">
          <a:xfrm>
            <a:off x="3731409" y="3429000"/>
            <a:ext cx="95410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政大</a:t>
            </a:r>
            <a:endParaRPr lang="en-US" altLang="zh-TW" sz="2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0" hangingPunct="0">
              <a:defRPr/>
            </a:pP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法學院</a:t>
            </a:r>
            <a:endParaRPr lang="en-US" altLang="zh-TW" sz="2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392363" y="4129088"/>
            <a:ext cx="1458912" cy="576262"/>
            <a:chOff x="1651" y="2475"/>
            <a:chExt cx="919" cy="363"/>
          </a:xfrm>
        </p:grpSpPr>
        <p:sp>
          <p:nvSpPr>
            <p:cNvPr id="34877" name="Oval 48"/>
            <p:cNvSpPr>
              <a:spLocks noChangeArrowheads="1"/>
            </p:cNvSpPr>
            <p:nvPr/>
          </p:nvSpPr>
          <p:spPr bwMode="auto">
            <a:xfrm rot="3461289">
              <a:off x="2408" y="2500"/>
              <a:ext cx="110" cy="60"/>
            </a:xfrm>
            <a:prstGeom prst="ellipse">
              <a:avLst/>
            </a:prstGeom>
            <a:gradFill rotWithShape="1">
              <a:gsLst>
                <a:gs pos="0">
                  <a:srgbClr val="996600"/>
                </a:gs>
                <a:gs pos="50000">
                  <a:srgbClr val="D6C299"/>
                </a:gs>
                <a:gs pos="100000">
                  <a:srgbClr val="9966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4878" name="AutoShape 49"/>
            <p:cNvSpPr>
              <a:spLocks noChangeArrowheads="1"/>
            </p:cNvSpPr>
            <p:nvPr/>
          </p:nvSpPr>
          <p:spPr bwMode="gray">
            <a:xfrm rot="13955520" flipH="1">
              <a:off x="2077" y="2344"/>
              <a:ext cx="68" cy="919"/>
            </a:xfrm>
            <a:prstGeom prst="can">
              <a:avLst>
                <a:gd name="adj" fmla="val 36102"/>
              </a:avLst>
            </a:prstGeom>
            <a:gradFill rotWithShape="1">
              <a:gsLst>
                <a:gs pos="0">
                  <a:srgbClr val="808080"/>
                </a:gs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</p:grpSp>
      <p:sp>
        <p:nvSpPr>
          <p:cNvPr id="34846" name="Arc 50"/>
          <p:cNvSpPr>
            <a:spLocks/>
          </p:cNvSpPr>
          <p:nvPr/>
        </p:nvSpPr>
        <p:spPr bwMode="gray">
          <a:xfrm rot="5910476" flipH="1">
            <a:off x="1613694" y="4474369"/>
            <a:ext cx="1677988" cy="1708150"/>
          </a:xfrm>
          <a:custGeom>
            <a:avLst/>
            <a:gdLst>
              <a:gd name="T0" fmla="*/ 21396757 w 43200"/>
              <a:gd name="T1" fmla="*/ 67894760 h 42427"/>
              <a:gd name="T2" fmla="*/ 41227432 w 43200"/>
              <a:gd name="T3" fmla="*/ 68771683 h 42427"/>
              <a:gd name="T4" fmla="*/ 32588467 w 43200"/>
              <a:gd name="T5" fmla="*/ 35012342 h 42427"/>
              <a:gd name="T6" fmla="*/ 0 60000 65536"/>
              <a:gd name="T7" fmla="*/ 0 60000 65536"/>
              <a:gd name="T8" fmla="*/ 0 60000 65536"/>
              <a:gd name="T9" fmla="*/ 0 w 43200"/>
              <a:gd name="T10" fmla="*/ 0 h 42427"/>
              <a:gd name="T11" fmla="*/ 43200 w 43200"/>
              <a:gd name="T12" fmla="*/ 42427 h 42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427" fill="none" extrusionOk="0">
                <a:moveTo>
                  <a:pt x="14181" y="41886"/>
                </a:moveTo>
                <a:cubicBezTo>
                  <a:pt x="5664" y="38771"/>
                  <a:pt x="0" y="3066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324"/>
                  <a:pt x="36702" y="39849"/>
                  <a:pt x="27326" y="42427"/>
                </a:cubicBezTo>
              </a:path>
              <a:path w="43200" h="42427" stroke="0" extrusionOk="0">
                <a:moveTo>
                  <a:pt x="14181" y="41886"/>
                </a:moveTo>
                <a:cubicBezTo>
                  <a:pt x="5664" y="38771"/>
                  <a:pt x="0" y="3066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324"/>
                  <a:pt x="36702" y="39849"/>
                  <a:pt x="27326" y="4242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1C1C1C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7" name="Text Box 51"/>
          <p:cNvSpPr txBox="1">
            <a:spLocks noChangeArrowheads="1"/>
          </p:cNvSpPr>
          <p:nvPr/>
        </p:nvSpPr>
        <p:spPr bwMode="auto">
          <a:xfrm>
            <a:off x="541338" y="5049838"/>
            <a:ext cx="1228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  <a:buFontTx/>
              <a:buChar char="•"/>
            </a:pPr>
            <a:r>
              <a:rPr lang="zh-TW" altLang="en-US" sz="1200" b="1" dirty="0" smtClean="0">
                <a:solidFill>
                  <a:srgbClr val="1C1C1C"/>
                </a:solidFill>
                <a:ea typeface="新細明體" pitchFamily="18" charset="-120"/>
              </a:rPr>
              <a:t>應屆法律系背景以上</a:t>
            </a:r>
            <a:endParaRPr lang="en-US" altLang="zh-TW" sz="1200" b="1" dirty="0">
              <a:solidFill>
                <a:srgbClr val="1C1C1C"/>
              </a:solidFill>
              <a:ea typeface="新細明體" pitchFamily="18" charset="-120"/>
            </a:endParaRPr>
          </a:p>
        </p:txBody>
      </p:sp>
      <p:pic>
        <p:nvPicPr>
          <p:cNvPr id="34848" name="Picture 52" descr="circuler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1731963" y="4630738"/>
            <a:ext cx="14319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621" name="Oval 53"/>
          <p:cNvSpPr>
            <a:spLocks noChangeArrowheads="1"/>
          </p:cNvSpPr>
          <p:nvPr/>
        </p:nvSpPr>
        <p:spPr bwMode="gray">
          <a:xfrm>
            <a:off x="1731963" y="4630738"/>
            <a:ext cx="1422400" cy="1422400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26275"/>
                  <a:invGamma/>
                  <a:alpha val="89999"/>
                </a:srgbClr>
              </a:gs>
              <a:gs pos="50000">
                <a:srgbClr val="CC66FF">
                  <a:alpha val="45000"/>
                </a:srgbClr>
              </a:gs>
              <a:gs pos="100000">
                <a:srgbClr val="CC66FF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34852" name="Freeform 54"/>
          <p:cNvSpPr>
            <a:spLocks/>
          </p:cNvSpPr>
          <p:nvPr/>
        </p:nvSpPr>
        <p:spPr bwMode="gray">
          <a:xfrm>
            <a:off x="1879600" y="4659313"/>
            <a:ext cx="1117600" cy="493712"/>
          </a:xfrm>
          <a:custGeom>
            <a:avLst/>
            <a:gdLst>
              <a:gd name="T0" fmla="*/ 1100679 w 1321"/>
              <a:gd name="T1" fmla="*/ 278060 h 712"/>
              <a:gd name="T2" fmla="*/ 1114216 w 1321"/>
              <a:gd name="T3" fmla="*/ 306490 h 712"/>
              <a:gd name="T4" fmla="*/ 1117600 w 1321"/>
              <a:gd name="T5" fmla="*/ 333533 h 712"/>
              <a:gd name="T6" fmla="*/ 1112524 w 1321"/>
              <a:gd name="T7" fmla="*/ 357803 h 712"/>
              <a:gd name="T8" fmla="*/ 1098141 w 1321"/>
              <a:gd name="T9" fmla="*/ 381379 h 712"/>
              <a:gd name="T10" fmla="*/ 1076145 w 1321"/>
              <a:gd name="T11" fmla="*/ 401488 h 712"/>
              <a:gd name="T12" fmla="*/ 1048226 w 1321"/>
              <a:gd name="T13" fmla="*/ 418823 h 712"/>
              <a:gd name="T14" fmla="*/ 1011847 w 1321"/>
              <a:gd name="T15" fmla="*/ 435465 h 712"/>
              <a:gd name="T16" fmla="*/ 970392 w 1321"/>
              <a:gd name="T17" fmla="*/ 450027 h 712"/>
              <a:gd name="T18" fmla="*/ 923860 w 1321"/>
              <a:gd name="T19" fmla="*/ 462508 h 712"/>
              <a:gd name="T20" fmla="*/ 872253 w 1321"/>
              <a:gd name="T21" fmla="*/ 473603 h 712"/>
              <a:gd name="T22" fmla="*/ 818107 w 1321"/>
              <a:gd name="T23" fmla="*/ 481231 h 712"/>
              <a:gd name="T24" fmla="*/ 758039 w 1321"/>
              <a:gd name="T25" fmla="*/ 488165 h 712"/>
              <a:gd name="T26" fmla="*/ 697125 w 1321"/>
              <a:gd name="T27" fmla="*/ 492325 h 712"/>
              <a:gd name="T28" fmla="*/ 672590 w 1321"/>
              <a:gd name="T29" fmla="*/ 493712 h 712"/>
              <a:gd name="T30" fmla="*/ 402708 w 1321"/>
              <a:gd name="T31" fmla="*/ 493712 h 712"/>
              <a:gd name="T32" fmla="*/ 399324 w 1321"/>
              <a:gd name="T33" fmla="*/ 493712 h 712"/>
              <a:gd name="T34" fmla="*/ 346025 w 1321"/>
              <a:gd name="T35" fmla="*/ 490938 h 712"/>
              <a:gd name="T36" fmla="*/ 294417 w 1321"/>
              <a:gd name="T37" fmla="*/ 488165 h 712"/>
              <a:gd name="T38" fmla="*/ 245347 w 1321"/>
              <a:gd name="T39" fmla="*/ 482617 h 712"/>
              <a:gd name="T40" fmla="*/ 198816 w 1321"/>
              <a:gd name="T41" fmla="*/ 477763 h 712"/>
              <a:gd name="T42" fmla="*/ 157361 w 1321"/>
              <a:gd name="T43" fmla="*/ 469442 h 712"/>
              <a:gd name="T44" fmla="*/ 119290 w 1321"/>
              <a:gd name="T45" fmla="*/ 459735 h 712"/>
              <a:gd name="T46" fmla="*/ 86295 w 1321"/>
              <a:gd name="T47" fmla="*/ 449333 h 712"/>
              <a:gd name="T48" fmla="*/ 56684 w 1321"/>
              <a:gd name="T49" fmla="*/ 436852 h 712"/>
              <a:gd name="T50" fmla="*/ 32995 w 1321"/>
              <a:gd name="T51" fmla="*/ 421597 h 712"/>
              <a:gd name="T52" fmla="*/ 15228 w 1321"/>
              <a:gd name="T53" fmla="*/ 404261 h 712"/>
              <a:gd name="T54" fmla="*/ 5076 w 1321"/>
              <a:gd name="T55" fmla="*/ 384152 h 712"/>
              <a:gd name="T56" fmla="*/ 0 w 1321"/>
              <a:gd name="T57" fmla="*/ 363350 h 712"/>
              <a:gd name="T58" fmla="*/ 0 w 1321"/>
              <a:gd name="T59" fmla="*/ 360576 h 712"/>
              <a:gd name="T60" fmla="*/ 3384 w 1321"/>
              <a:gd name="T61" fmla="*/ 337693 h 712"/>
              <a:gd name="T62" fmla="*/ 13536 w 1321"/>
              <a:gd name="T63" fmla="*/ 309263 h 712"/>
              <a:gd name="T64" fmla="*/ 43147 w 1321"/>
              <a:gd name="T65" fmla="*/ 256564 h 712"/>
              <a:gd name="T66" fmla="*/ 79526 w 1321"/>
              <a:gd name="T67" fmla="*/ 207331 h 712"/>
              <a:gd name="T68" fmla="*/ 124366 w 1321"/>
              <a:gd name="T69" fmla="*/ 162953 h 712"/>
              <a:gd name="T70" fmla="*/ 172589 w 1321"/>
              <a:gd name="T71" fmla="*/ 122041 h 712"/>
              <a:gd name="T72" fmla="*/ 228427 w 1321"/>
              <a:gd name="T73" fmla="*/ 86677 h 712"/>
              <a:gd name="T74" fmla="*/ 288495 w 1321"/>
              <a:gd name="T75" fmla="*/ 56860 h 712"/>
              <a:gd name="T76" fmla="*/ 351101 w 1321"/>
              <a:gd name="T77" fmla="*/ 32591 h 712"/>
              <a:gd name="T78" fmla="*/ 420475 w 1321"/>
              <a:gd name="T79" fmla="*/ 14562 h 712"/>
              <a:gd name="T80" fmla="*/ 491541 w 1321"/>
              <a:gd name="T81" fmla="*/ 4160 h 712"/>
              <a:gd name="T82" fmla="*/ 564299 w 1321"/>
              <a:gd name="T83" fmla="*/ 0 h 712"/>
              <a:gd name="T84" fmla="*/ 564299 w 1321"/>
              <a:gd name="T85" fmla="*/ 0 h 712"/>
              <a:gd name="T86" fmla="*/ 642134 w 1321"/>
              <a:gd name="T87" fmla="*/ 4160 h 712"/>
              <a:gd name="T88" fmla="*/ 716584 w 1321"/>
              <a:gd name="T89" fmla="*/ 15949 h 712"/>
              <a:gd name="T90" fmla="*/ 788496 w 1321"/>
              <a:gd name="T91" fmla="*/ 36751 h 712"/>
              <a:gd name="T92" fmla="*/ 854486 w 1321"/>
              <a:gd name="T93" fmla="*/ 62407 h 712"/>
              <a:gd name="T94" fmla="*/ 915400 w 1321"/>
              <a:gd name="T95" fmla="*/ 94998 h 712"/>
              <a:gd name="T96" fmla="*/ 972084 w 1321"/>
              <a:gd name="T97" fmla="*/ 134523 h 712"/>
              <a:gd name="T98" fmla="*/ 1021999 w 1321"/>
              <a:gd name="T99" fmla="*/ 177514 h 712"/>
              <a:gd name="T100" fmla="*/ 1064300 w 1321"/>
              <a:gd name="T101" fmla="*/ 225360 h 712"/>
              <a:gd name="T102" fmla="*/ 1100679 w 1321"/>
              <a:gd name="T103" fmla="*/ 278060 h 712"/>
              <a:gd name="T104" fmla="*/ 1100679 w 1321"/>
              <a:gd name="T105" fmla="*/ 278060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2C2F0">
                  <a:alpha val="17998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1" name="Group 55"/>
          <p:cNvGrpSpPr>
            <a:grpSpLocks/>
          </p:cNvGrpSpPr>
          <p:nvPr/>
        </p:nvGrpSpPr>
        <p:grpSpPr bwMode="auto">
          <a:xfrm rot="-1297425" flipH="1" flipV="1">
            <a:off x="1839913" y="5740400"/>
            <a:ext cx="1241425" cy="301625"/>
            <a:chOff x="2532" y="1051"/>
            <a:chExt cx="893" cy="246"/>
          </a:xfrm>
        </p:grpSpPr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34873" name="AutoShape 57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74" name="AutoShape 58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75" name="AutoShape 59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76" name="AutoShape 60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  <p:grpSp>
          <p:nvGrpSpPr>
            <p:cNvPr id="13" name="Group 61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34869" name="AutoShape 62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70" name="AutoShape 63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71" name="AutoShape 64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72" name="AutoShape 65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</p:grpSp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2002993" y="5165725"/>
            <a:ext cx="8771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TW" altLang="en-US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碩士班</a:t>
            </a:r>
            <a:endParaRPr lang="en-US" altLang="zh-TW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4" name="Group 67"/>
          <p:cNvGrpSpPr>
            <a:grpSpLocks/>
          </p:cNvGrpSpPr>
          <p:nvPr/>
        </p:nvGrpSpPr>
        <p:grpSpPr bwMode="auto">
          <a:xfrm rot="-1297425" flipH="1" flipV="1">
            <a:off x="2017713" y="2546350"/>
            <a:ext cx="1022350" cy="247650"/>
            <a:chOff x="2532" y="1051"/>
            <a:chExt cx="893" cy="246"/>
          </a:xfrm>
        </p:grpSpPr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34863" name="AutoShape 69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64" name="AutoShape 70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65" name="AutoShape 71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66" name="AutoShape 72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34859" name="AutoShape 74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60" name="AutoShape 75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61" name="AutoShape 76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862" name="AutoShape 77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pitchFamily="18" charset="-120"/>
                </a:endParaRPr>
              </a:p>
            </p:txBody>
          </p:sp>
        </p:grpSp>
      </p:grpSp>
      <p:sp>
        <p:nvSpPr>
          <p:cNvPr id="34856" name="Rectangle 78"/>
          <p:cNvSpPr>
            <a:spLocks noChangeArrowheads="1"/>
          </p:cNvSpPr>
          <p:nvPr/>
        </p:nvSpPr>
        <p:spPr bwMode="auto">
          <a:xfrm>
            <a:off x="3505200" y="5381625"/>
            <a:ext cx="5105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TW" altLang="en-US" sz="1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攻讀之專業不限，涵蓋民法、商法、公法、刑法、基礎法、勞社法等</a:t>
            </a:r>
            <a:endParaRPr lang="en-US" altLang="zh-TW" sz="14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2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法律只有累積沒有奇蹟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傳統的厚實積累</a:t>
            </a:r>
            <a:endParaRPr lang="en-US" altLang="zh-TW" dirty="0" smtClean="0"/>
          </a:p>
          <a:p>
            <a:r>
              <a:rPr lang="zh-TW" altLang="en-US" dirty="0" smtClean="0"/>
              <a:t>不斷創新的改革</a:t>
            </a:r>
            <a:endParaRPr lang="en-US" altLang="zh-TW" dirty="0" smtClean="0"/>
          </a:p>
          <a:p>
            <a:r>
              <a:rPr lang="zh-TW" altLang="en-US" dirty="0" smtClean="0"/>
              <a:t>國際潮流的引領</a:t>
            </a:r>
            <a:endParaRPr lang="en-US" altLang="zh-TW" dirty="0" smtClean="0"/>
          </a:p>
          <a:p>
            <a:r>
              <a:rPr lang="zh-TW" altLang="en-US" dirty="0" smtClean="0"/>
              <a:t>多元全面的交流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21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ko-KR" dirty="0"/>
          </a:p>
        </p:txBody>
      </p:sp>
      <p:sp>
        <p:nvSpPr>
          <p:cNvPr id="48131" name="Freeform 2"/>
          <p:cNvSpPr>
            <a:spLocks/>
          </p:cNvSpPr>
          <p:nvPr/>
        </p:nvSpPr>
        <p:spPr bwMode="gray">
          <a:xfrm>
            <a:off x="1866900" y="1925638"/>
            <a:ext cx="2706688" cy="1182687"/>
          </a:xfrm>
          <a:custGeom>
            <a:avLst/>
            <a:gdLst>
              <a:gd name="T0" fmla="*/ 2705101 w 1705"/>
              <a:gd name="T1" fmla="*/ 0 h 745"/>
              <a:gd name="T2" fmla="*/ 1181100 w 1705"/>
              <a:gd name="T3" fmla="*/ 0 h 745"/>
              <a:gd name="T4" fmla="*/ 0 w 1705"/>
              <a:gd name="T5" fmla="*/ 1181100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0"/>
                </a:moveTo>
                <a:lnTo>
                  <a:pt x="744" y="0"/>
                </a:lnTo>
                <a:lnTo>
                  <a:pt x="0" y="744"/>
                </a:lnTo>
              </a:path>
            </a:pathLst>
          </a:custGeom>
          <a:noFill/>
          <a:ln w="7620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804863" eaLnBrk="1" hangingPunct="1"/>
            <a:r>
              <a:rPr lang="zh-TW" altLang="en-US" sz="4800" b="1" dirty="0" smtClean="0">
                <a:ea typeface="Gulim" pitchFamily="34" charset="-127"/>
              </a:rPr>
              <a:t>多元入學方式</a:t>
            </a:r>
            <a:endParaRPr lang="en-US" altLang="ko-KR" sz="4800" b="1" dirty="0" smtClean="0">
              <a:ea typeface="Gulim" pitchFamily="34" charset="-127"/>
            </a:endParaRPr>
          </a:p>
        </p:txBody>
      </p:sp>
      <p:sp>
        <p:nvSpPr>
          <p:cNvPr id="48133" name="Freeform 5"/>
          <p:cNvSpPr>
            <a:spLocks/>
          </p:cNvSpPr>
          <p:nvPr/>
        </p:nvSpPr>
        <p:spPr bwMode="gray">
          <a:xfrm>
            <a:off x="1866900" y="4476750"/>
            <a:ext cx="2706688" cy="1182688"/>
          </a:xfrm>
          <a:custGeom>
            <a:avLst/>
            <a:gdLst>
              <a:gd name="T0" fmla="*/ 2705101 w 1705"/>
              <a:gd name="T1" fmla="*/ 1181100 h 745"/>
              <a:gd name="T2" fmla="*/ 1181100 w 1705"/>
              <a:gd name="T3" fmla="*/ 1181100 h 745"/>
              <a:gd name="T4" fmla="*/ 0 w 1705"/>
              <a:gd name="T5" fmla="*/ 0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744"/>
                </a:moveTo>
                <a:lnTo>
                  <a:pt x="744" y="744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8134" name="Freeform 10"/>
          <p:cNvSpPr>
            <a:spLocks/>
          </p:cNvSpPr>
          <p:nvPr/>
        </p:nvSpPr>
        <p:spPr bwMode="gray">
          <a:xfrm>
            <a:off x="3124200" y="3192463"/>
            <a:ext cx="1449388" cy="420687"/>
          </a:xfrm>
          <a:custGeom>
            <a:avLst/>
            <a:gdLst>
              <a:gd name="T0" fmla="*/ 1447800 w 913"/>
              <a:gd name="T1" fmla="*/ 0 h 265"/>
              <a:gd name="T2" fmla="*/ 628650 w 913"/>
              <a:gd name="T3" fmla="*/ 0 h 265"/>
              <a:gd name="T4" fmla="*/ 0 w 913"/>
              <a:gd name="T5" fmla="*/ 419100 h 265"/>
              <a:gd name="T6" fmla="*/ 0 60000 65536"/>
              <a:gd name="T7" fmla="*/ 0 60000 65536"/>
              <a:gd name="T8" fmla="*/ 0 60000 65536"/>
              <a:gd name="T9" fmla="*/ 0 w 913"/>
              <a:gd name="T10" fmla="*/ 0 h 265"/>
              <a:gd name="T11" fmla="*/ 913 w 913"/>
              <a:gd name="T12" fmla="*/ 265 h 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3" h="265">
                <a:moveTo>
                  <a:pt x="912" y="0"/>
                </a:moveTo>
                <a:lnTo>
                  <a:pt x="396" y="0"/>
                </a:lnTo>
                <a:lnTo>
                  <a:pt x="0" y="264"/>
                </a:lnTo>
              </a:path>
            </a:pathLst>
          </a:custGeom>
          <a:noFill/>
          <a:ln w="7620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8135" name="Freeform 11"/>
          <p:cNvSpPr>
            <a:spLocks/>
          </p:cNvSpPr>
          <p:nvPr/>
        </p:nvSpPr>
        <p:spPr bwMode="gray">
          <a:xfrm>
            <a:off x="3124200" y="3989388"/>
            <a:ext cx="1449388" cy="420687"/>
          </a:xfrm>
          <a:custGeom>
            <a:avLst/>
            <a:gdLst>
              <a:gd name="T0" fmla="*/ 1447800 w 913"/>
              <a:gd name="T1" fmla="*/ 419100 h 265"/>
              <a:gd name="T2" fmla="*/ 628650 w 913"/>
              <a:gd name="T3" fmla="*/ 419100 h 265"/>
              <a:gd name="T4" fmla="*/ 0 w 913"/>
              <a:gd name="T5" fmla="*/ 0 h 265"/>
              <a:gd name="T6" fmla="*/ 0 60000 65536"/>
              <a:gd name="T7" fmla="*/ 0 60000 65536"/>
              <a:gd name="T8" fmla="*/ 0 60000 65536"/>
              <a:gd name="T9" fmla="*/ 0 w 913"/>
              <a:gd name="T10" fmla="*/ 0 h 265"/>
              <a:gd name="T11" fmla="*/ 913 w 913"/>
              <a:gd name="T12" fmla="*/ 265 h 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3" h="265">
                <a:moveTo>
                  <a:pt x="912" y="264"/>
                </a:moveTo>
                <a:lnTo>
                  <a:pt x="396" y="264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gray">
          <a:xfrm>
            <a:off x="323850" y="2362200"/>
            <a:ext cx="2959100" cy="292100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87313" tIns="44450" rIns="87313" bIns="44450" anchor="ctr"/>
          <a:lstStyle/>
          <a:p>
            <a:pPr defTabSz="825500" eaLnBrk="0" hangingPunct="0">
              <a:lnSpc>
                <a:spcPct val="90000"/>
              </a:lnSpc>
              <a:defRPr/>
            </a:pPr>
            <a:r>
              <a:rPr lang="en-US" altLang="ko-KR" sz="2800" b="1" dirty="0">
                <a:solidFill>
                  <a:schemeClr val="bg1"/>
                </a:solidFill>
              </a:rPr>
              <a:t>Topic</a:t>
            </a:r>
          </a:p>
          <a:p>
            <a:pPr defTabSz="825500" eaLnBrk="0" hangingPunct="0">
              <a:lnSpc>
                <a:spcPct val="90000"/>
              </a:lnSpc>
              <a:defRPr/>
            </a:pPr>
            <a:r>
              <a:rPr lang="en-US" altLang="ko-KR" sz="2800" b="1" dirty="0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gray">
          <a:xfrm>
            <a:off x="4578350" y="1493838"/>
            <a:ext cx="4121150" cy="1054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86275"/>
                  <a:invGamma/>
                </a:schemeClr>
              </a:gs>
            </a:gsLst>
            <a:lin ang="5400000" scaled="1"/>
          </a:gra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zh-TW" altLang="en-US" sz="3600" b="1" dirty="0" smtClean="0">
                <a:solidFill>
                  <a:schemeClr val="bg1"/>
                </a:solidFill>
              </a:rPr>
              <a:t>申請入學</a:t>
            </a: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gray">
          <a:xfrm>
            <a:off x="4578350" y="2703513"/>
            <a:ext cx="4121150" cy="1054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zh-TW" altLang="en-US" sz="3600" b="1" dirty="0" smtClean="0">
                <a:solidFill>
                  <a:srgbClr val="000000"/>
                </a:solidFill>
              </a:rPr>
              <a:t>繁星計畫</a:t>
            </a:r>
            <a:endParaRPr lang="en-US" altLang="ko-KR" sz="3600" b="1" dirty="0">
              <a:solidFill>
                <a:srgbClr val="000000"/>
              </a:solidFill>
            </a:endParaRP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gray">
          <a:xfrm>
            <a:off x="4578350" y="3900488"/>
            <a:ext cx="4121150" cy="1054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6275"/>
                  <a:invGamma/>
                </a:schemeClr>
              </a:gs>
            </a:gsLst>
            <a:lin ang="5400000" scaled="1"/>
          </a:gra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zh-TW" altLang="en-US" sz="3600" b="1" dirty="0" smtClean="0">
                <a:solidFill>
                  <a:srgbClr val="000000"/>
                </a:solidFill>
              </a:rPr>
              <a:t>指考途徑</a:t>
            </a:r>
            <a:endParaRPr lang="en-US" altLang="ko-KR" sz="3600" b="1" dirty="0">
              <a:solidFill>
                <a:srgbClr val="000000"/>
              </a:solidFill>
            </a:endParaRPr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gray">
          <a:xfrm>
            <a:off x="4578350" y="5111750"/>
            <a:ext cx="4121150" cy="1054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86275"/>
                  <a:invGamma/>
                </a:schemeClr>
              </a:gs>
            </a:gsLst>
            <a:lin ang="5400000" scaled="1"/>
          </a:gra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zh-TW" altLang="en-US" sz="3600" b="1" dirty="0" smtClean="0">
                <a:solidFill>
                  <a:srgbClr val="000000"/>
                </a:solidFill>
              </a:rPr>
              <a:t>其他方式</a:t>
            </a:r>
            <a:endParaRPr lang="en-US" altLang="ko-KR" sz="3600" b="1" dirty="0">
              <a:solidFill>
                <a:srgbClr val="000000"/>
              </a:solidFill>
            </a:endParaRPr>
          </a:p>
        </p:txBody>
      </p:sp>
      <p:pic>
        <p:nvPicPr>
          <p:cNvPr id="13" name="Picture 4" descr="政大校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5838"/>
            <a:ext cx="2051720" cy="196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281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415</TotalTime>
  <Words>646</Words>
  <Application>Microsoft Office PowerPoint</Application>
  <PresentationFormat>如螢幕大小 (4:3)</PresentationFormat>
  <Paragraphs>139</Paragraphs>
  <Slides>18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中庸</vt:lpstr>
      <vt:lpstr>多元入學方案-大學端分享     政大法學院副院長 王文杰</vt:lpstr>
      <vt:lpstr>毫無懸念～考試是舉才的標準</vt:lpstr>
      <vt:lpstr>政大法學院辦學理念</vt:lpstr>
      <vt:lpstr>政大法學院全方位的法律研究領域</vt:lpstr>
      <vt:lpstr> 最多元法學師資的提供 </vt:lpstr>
      <vt:lpstr>政大法學院</vt:lpstr>
      <vt:lpstr>政大法學院招生科系與對象</vt:lpstr>
      <vt:lpstr>法律只有累積沒有奇蹟</vt:lpstr>
      <vt:lpstr>多元入學方式</vt:lpstr>
      <vt:lpstr>近三年政大法律系錄取學生數</vt:lpstr>
      <vt:lpstr>近三年政大法律系個人申請一般生 第一階段面試最低錄取分數</vt:lpstr>
      <vt:lpstr>近三年政大法律系繁星 推薦第一階段面試最低錄取分數</vt:lpstr>
      <vt:lpstr>近三年政大法律系參加面試總人數</vt:lpstr>
      <vt:lpstr>近兩年最終錄取人數和備取人數</vt:lpstr>
      <vt:lpstr>政大法律系基本錄取原則</vt:lpstr>
      <vt:lpstr>書審資料</vt:lpstr>
      <vt:lpstr>雙向選擇</vt:lpstr>
      <vt:lpstr>報告完畢，敬請指教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政大法學院的變化與進步</dc:title>
  <dc:creator>User</dc:creator>
  <cp:lastModifiedBy>Wenchieh</cp:lastModifiedBy>
  <cp:revision>61</cp:revision>
  <dcterms:created xsi:type="dcterms:W3CDTF">2010-12-07T06:18:17Z</dcterms:created>
  <dcterms:modified xsi:type="dcterms:W3CDTF">2013-08-20T07:49:03Z</dcterms:modified>
</cp:coreProperties>
</file>