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pPr>
              <a:defRPr/>
            </a:pPr>
            <a:fld id="{28BB72CD-84E8-4A1E-B7B3-47633011C974}" type="datetimeFigureOut">
              <a:rPr lang="zh-TW" altLang="en-US"/>
              <a:pPr>
                <a:defRPr/>
              </a:pPr>
              <a:t>2015/10/1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14" tIns="45807" rIns="91614" bIns="45807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pPr>
              <a:defRPr/>
            </a:pPr>
            <a:fld id="{BB2F3989-81A9-44E1-91F6-22D329ECE93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5126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>
              <a:latin typeface="新細明體" charset="-120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4362" indent="-286293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5172" indent="-229034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3240" indent="-229034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61309" indent="-229034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fld id="{ED99A649-331A-40AA-B7CD-57FF30935C48}" type="slidenum">
              <a:rPr lang="zh-TW" altLang="en-US" smtClean="0"/>
              <a:pPr eaLnBrk="1" hangingPunct="1"/>
              <a:t>1</a:t>
            </a:fld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102E8-2A67-426A-B174-7713C0486C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080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212C4-EEEE-4BE4-9681-41F6748D79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857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2E530-613D-4D95-B648-B778F5912E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85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73269-3531-4EC2-9625-41C0583BFD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876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56C67-8056-4396-99B4-535B4C96B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12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9125F-678C-4A35-9F7F-90AED84AA9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185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85364-7C83-44B7-8940-6C4C41DFEB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9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20E6-6F6D-4981-AEB0-0E99DBC080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950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7EEA-DE6E-478D-A9D6-6FC930997D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117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54A24-A4A3-4CF5-9044-F26EDD76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146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8A9C4-3EA3-46B5-9EA8-7EBACDCE67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284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6C080268-CDD1-41E6-9BC1-F25B5E7542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95736" y="18770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/>
              <a:t>和美高中</a:t>
            </a:r>
            <a:r>
              <a:rPr lang="en-US" altLang="zh-TW" b="1" dirty="0"/>
              <a:t>104</a:t>
            </a:r>
            <a:r>
              <a:rPr lang="zh-TW" altLang="zh-TW" b="1" dirty="0"/>
              <a:t>學年度上學期線上閱讀認證</a:t>
            </a:r>
            <a:endParaRPr lang="zh-TW" altLang="zh-TW" dirty="0"/>
          </a:p>
          <a:p>
            <a:r>
              <a:rPr lang="en-US" altLang="zh-TW" b="1" dirty="0" smtClean="0"/>
              <a:t>     </a:t>
            </a:r>
            <a:r>
              <a:rPr lang="zh-TW" altLang="zh-TW" b="1" dirty="0" smtClean="0"/>
              <a:t>『</a:t>
            </a:r>
            <a:r>
              <a:rPr lang="zh-TW" altLang="zh-TW" b="1" dirty="0"/>
              <a:t>讀步彰化，飛閱雲端』比賽辦法</a:t>
            </a:r>
            <a:endParaRPr lang="zh-TW" altLang="zh-TW" dirty="0"/>
          </a:p>
        </p:txBody>
      </p:sp>
      <p:sp>
        <p:nvSpPr>
          <p:cNvPr id="3" name="文字方塊 2"/>
          <p:cNvSpPr txBox="1"/>
          <p:nvPr/>
        </p:nvSpPr>
        <p:spPr>
          <a:xfrm>
            <a:off x="1619672" y="134076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545850" y="856020"/>
            <a:ext cx="766065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◎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分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團體組與個人組：</a:t>
            </a:r>
          </a:p>
          <a:p>
            <a:pPr>
              <a:lnSpc>
                <a:spcPct val="150000"/>
              </a:lnSpc>
            </a:pPr>
            <a:r>
              <a:rPr lang="en-US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(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一</a:t>
            </a:r>
            <a:r>
              <a:rPr lang="en-US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)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團體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組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：公布參與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比率達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80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﹪以上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(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含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 </a:t>
            </a:r>
            <a:r>
              <a:rPr lang="en-US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80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﹪</a:t>
            </a:r>
            <a:r>
              <a:rPr lang="en-US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)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班級於公布欄及校內網站</a:t>
            </a:r>
          </a:p>
          <a:p>
            <a:pPr>
              <a:lnSpc>
                <a:spcPct val="150000"/>
              </a:lnSpc>
            </a:pPr>
            <a:r>
              <a:rPr lang="en-US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(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二</a:t>
            </a:r>
            <a:r>
              <a:rPr lang="en-US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)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個人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組：定期公布各年級個人排行榜前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30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名同學於公布欄及校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內網站</a:t>
            </a:r>
            <a:endParaRPr lang="zh-TW" altLang="zh-TW" b="1" dirty="0">
              <a:latin typeface="華康儷楷書" panose="03000509000000000000" pitchFamily="65" charset="-120"/>
              <a:ea typeface="華康儷楷書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88346" y="4167582"/>
            <a:ext cx="1438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◎獎勵方式</a:t>
            </a:r>
            <a:endParaRPr lang="zh-TW" altLang="en-US" b="1" dirty="0">
              <a:latin typeface="華康儷楷書" panose="03000509000000000000" pitchFamily="65" charset="-120"/>
              <a:ea typeface="華康儷楷書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69947" y="4536914"/>
            <a:ext cx="819086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(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一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)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團體組：班級參與比率達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80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﹪以上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(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含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80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﹪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)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之班級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，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期末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頒發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獎狀乙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張</a:t>
            </a:r>
            <a:endParaRPr lang="zh-TW" altLang="zh-TW" b="1" dirty="0">
              <a:latin typeface="華康儷楷書" panose="03000509000000000000" pitchFamily="65" charset="-120"/>
              <a:ea typeface="華康儷楷書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(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二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)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個人組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：期末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各年級取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1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〜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10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名，每名獎狀乙張，嘉獎兩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次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 </a:t>
            </a:r>
            <a:endParaRPr lang="zh-TW" altLang="zh-TW" b="1" dirty="0">
              <a:latin typeface="華康儷楷書" panose="03000509000000000000" pitchFamily="65" charset="-120"/>
              <a:ea typeface="華康儷楷書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                    </a:t>
            </a:r>
            <a:r>
              <a:rPr lang="zh-TW" altLang="en-US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 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  </a:t>
            </a:r>
            <a:r>
              <a:rPr lang="en-US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11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〜</a:t>
            </a:r>
            <a:r>
              <a:rPr lang="en-US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30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名，每名嘉獎乙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次</a:t>
            </a:r>
            <a:endParaRPr lang="zh-TW" altLang="en-US" b="1" dirty="0">
              <a:latin typeface="華康儷楷書" panose="03000509000000000000" pitchFamily="65" charset="-120"/>
              <a:ea typeface="華康儷楷書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45268"/>
              </p:ext>
            </p:extLst>
          </p:nvPr>
        </p:nvGraphicFramePr>
        <p:xfrm>
          <a:off x="4283970" y="2381507"/>
          <a:ext cx="4176463" cy="1508760"/>
        </p:xfrm>
        <a:graphic>
          <a:graphicData uri="http://schemas.openxmlformats.org/drawingml/2006/table">
            <a:tbl>
              <a:tblPr firstRow="1" bandRow="1"/>
              <a:tblGrid>
                <a:gridCol w="753322"/>
                <a:gridCol w="520852"/>
                <a:gridCol w="742048"/>
                <a:gridCol w="720080"/>
                <a:gridCol w="720080"/>
                <a:gridCol w="720081"/>
              </a:tblGrid>
              <a:tr h="40171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  <a:latin typeface="Calibri"/>
                          <a:ea typeface="標楷體"/>
                          <a:cs typeface="新細明體"/>
                        </a:rPr>
                        <a:t>類別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5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  <a:latin typeface="Calibri"/>
                          <a:ea typeface="標楷體"/>
                          <a:cs typeface="新細明體"/>
                        </a:rPr>
                        <a:t>出題數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5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>
                          <a:effectLst/>
                          <a:latin typeface="Calibri"/>
                          <a:ea typeface="標楷體"/>
                          <a:cs typeface="新細明體"/>
                        </a:rPr>
                        <a:t>最少答對題數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5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>
                          <a:effectLst/>
                          <a:latin typeface="Calibri"/>
                          <a:ea typeface="標楷體"/>
                          <a:cs typeface="新細明體"/>
                        </a:rPr>
                        <a:t>向上挑戰得分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5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>
                          <a:effectLst/>
                          <a:latin typeface="Calibri"/>
                          <a:ea typeface="標楷體"/>
                          <a:cs typeface="新細明體"/>
                        </a:rPr>
                        <a:t>適讀年段得分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5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>
                          <a:effectLst/>
                          <a:latin typeface="Calibri"/>
                          <a:ea typeface="標楷體"/>
                          <a:cs typeface="新細明體"/>
                        </a:rPr>
                        <a:t>向下扎根得分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57C"/>
                    </a:solidFill>
                  </a:tcPr>
                </a:tc>
              </a:tr>
              <a:tr h="23687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Calibri"/>
                          <a:ea typeface="標楷體"/>
                          <a:cs typeface="新細明體"/>
                        </a:rPr>
                        <a:t>中文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10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8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</a:tr>
              <a:tr h="23687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Calibri"/>
                          <a:ea typeface="標楷體"/>
                          <a:cs typeface="新細明體"/>
                        </a:rPr>
                        <a:t>英文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6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5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3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0EC"/>
                    </a:solidFill>
                  </a:tcPr>
                </a:tc>
              </a:tr>
              <a:tr h="28439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Calibri"/>
                          <a:ea typeface="標楷體"/>
                          <a:cs typeface="新細明體"/>
                        </a:rPr>
                        <a:t>走</a:t>
                      </a:r>
                      <a:r>
                        <a:rPr lang="zh-TW" sz="1200" kern="0" dirty="0" smtClean="0">
                          <a:effectLst/>
                          <a:latin typeface="Calibri"/>
                          <a:ea typeface="標楷體"/>
                          <a:cs typeface="新細明體"/>
                        </a:rPr>
                        <a:t>讀</a:t>
                      </a:r>
                      <a:endParaRPr lang="en-US" altLang="zh-TW" sz="1200" kern="0" dirty="0" smtClean="0">
                        <a:effectLst/>
                        <a:latin typeface="Calibri"/>
                        <a:ea typeface="標楷體"/>
                        <a:cs typeface="新細明體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 smtClean="0">
                          <a:effectLst/>
                          <a:latin typeface="Calibri"/>
                          <a:ea typeface="標楷體"/>
                          <a:cs typeface="新細明體"/>
                        </a:rPr>
                        <a:t>彰化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1D7"/>
                    </a:solidFill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574345" y="2269358"/>
            <a:ext cx="3744416" cy="1885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zh-TW" altLang="zh-TW" b="1" kern="0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◎</a:t>
            </a:r>
            <a:r>
              <a:rPr lang="zh-TW" altLang="zh-TW" b="1" kern="0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認證</a:t>
            </a:r>
            <a:r>
              <a:rPr lang="zh-TW" altLang="zh-TW" b="1" kern="0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方式：</a:t>
            </a:r>
            <a:endParaRPr lang="zh-TW" altLang="zh-TW" b="1" kern="100" dirty="0">
              <a:latin typeface="華康儷楷書" panose="03000509000000000000" pitchFamily="65" charset="-120"/>
              <a:ea typeface="華康儷楷書" panose="03000509000000000000" pitchFamily="65" charset="-120"/>
              <a:cs typeface="Times New Roman"/>
            </a:endParaRPr>
          </a:p>
          <a:p>
            <a:pPr>
              <a:lnSpc>
                <a:spcPts val="2500"/>
              </a:lnSpc>
              <a:spcAft>
                <a:spcPts val="0"/>
              </a:spcAft>
            </a:pPr>
            <a:r>
              <a:rPr lang="en-US" altLang="zh-TW" b="1" kern="0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(</a:t>
            </a:r>
            <a:r>
              <a:rPr lang="zh-TW" altLang="en-US" b="1" kern="0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一</a:t>
            </a:r>
            <a:r>
              <a:rPr lang="en-US" altLang="zh-TW" b="1" kern="0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)</a:t>
            </a:r>
            <a:r>
              <a:rPr lang="zh-TW" altLang="zh-TW" b="1" kern="0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學校</a:t>
            </a:r>
            <a:r>
              <a:rPr lang="zh-TW" altLang="zh-TW" b="1" kern="0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首頁上方點選</a:t>
            </a:r>
            <a:r>
              <a:rPr lang="zh-TW" altLang="zh-TW" b="1" kern="0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圖書館</a:t>
            </a:r>
            <a:r>
              <a:rPr lang="zh-TW" altLang="en-US" b="1" kern="0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中</a:t>
            </a:r>
            <a:r>
              <a:rPr lang="zh-TW" altLang="zh-TW" b="1" kern="0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之</a:t>
            </a:r>
            <a:r>
              <a:rPr lang="zh-TW" altLang="zh-TW" b="1" kern="0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『飛閱雲端線上閱讀認證</a:t>
            </a:r>
            <a:r>
              <a:rPr lang="en-US" altLang="zh-TW" b="1" kern="0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(</a:t>
            </a:r>
            <a:r>
              <a:rPr lang="zh-TW" altLang="zh-TW" b="1" kern="0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國中部</a:t>
            </a:r>
            <a:r>
              <a:rPr lang="en-US" altLang="zh-TW" b="1" kern="0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)</a:t>
            </a:r>
            <a:r>
              <a:rPr lang="zh-TW" altLang="zh-TW" b="1" kern="0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』</a:t>
            </a:r>
            <a:endParaRPr lang="zh-TW" altLang="zh-TW" b="1" kern="100" dirty="0">
              <a:latin typeface="華康儷楷書" panose="03000509000000000000" pitchFamily="65" charset="-120"/>
              <a:ea typeface="華康儷楷書" panose="03000509000000000000" pitchFamily="65" charset="-120"/>
              <a:cs typeface="Times New Roman"/>
            </a:endParaRPr>
          </a:p>
          <a:p>
            <a:r>
              <a:rPr lang="en-US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(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二</a:t>
            </a:r>
            <a:r>
              <a:rPr lang="en-US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)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輸入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帳號</a:t>
            </a:r>
            <a:r>
              <a:rPr lang="zh-TW" altLang="zh-TW" b="1" u="sng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個人身分證字號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、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密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 </a:t>
            </a:r>
            <a:endParaRPr lang="en-US" altLang="zh-TW" b="1" dirty="0" smtClean="0">
              <a:latin typeface="華康儷楷書" panose="03000509000000000000" pitchFamily="65" charset="-120"/>
              <a:ea typeface="華康儷楷書" panose="03000509000000000000" pitchFamily="65" charset="-120"/>
              <a:cs typeface="新細明體"/>
            </a:endParaRPr>
          </a:p>
          <a:p>
            <a:r>
              <a:rPr lang="zh-TW" altLang="en-US" b="1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 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   </a:t>
            </a:r>
            <a:r>
              <a:rPr lang="zh-TW" altLang="zh-TW" b="1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碼</a:t>
            </a:r>
            <a:r>
              <a:rPr lang="zh-TW" altLang="zh-TW" b="1" u="sng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預設值為</a:t>
            </a:r>
            <a:r>
              <a:rPr lang="en-US" altLang="zh-TW" b="1" u="sng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0000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、驗證碼</a:t>
            </a:r>
            <a:r>
              <a:rPr lang="zh-TW" altLang="zh-TW" b="1" u="sng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依</a:t>
            </a:r>
            <a:r>
              <a:rPr lang="zh-TW" altLang="zh-TW" b="1" u="sng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畫</a:t>
            </a:r>
            <a:r>
              <a:rPr lang="zh-TW" altLang="en-US" b="1" u="sng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 </a:t>
            </a:r>
            <a:endParaRPr lang="en-US" altLang="zh-TW" b="1" u="sng" dirty="0" smtClean="0">
              <a:latin typeface="華康儷楷書" panose="03000509000000000000" pitchFamily="65" charset="-120"/>
              <a:ea typeface="華康儷楷書" panose="03000509000000000000" pitchFamily="65" charset="-120"/>
              <a:cs typeface="新細明體"/>
            </a:endParaRPr>
          </a:p>
          <a:p>
            <a:r>
              <a:rPr lang="zh-TW" altLang="en-US" b="1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 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   </a:t>
            </a:r>
            <a:r>
              <a:rPr lang="zh-TW" altLang="zh-TW" b="1" u="sng" dirty="0" smtClean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面</a:t>
            </a:r>
            <a:r>
              <a:rPr lang="zh-TW" altLang="zh-TW" b="1" u="sng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顯示輸入</a:t>
            </a:r>
            <a:r>
              <a:rPr lang="zh-TW" altLang="zh-TW" b="1" dirty="0">
                <a:latin typeface="華康儷楷書" panose="03000509000000000000" pitchFamily="65" charset="-120"/>
                <a:ea typeface="華康儷楷書" panose="03000509000000000000" pitchFamily="65" charset="-120"/>
                <a:cs typeface="新細明體"/>
              </a:rPr>
              <a:t>後登入</a:t>
            </a:r>
            <a:endParaRPr lang="zh-TW" altLang="en-US" b="1" dirty="0">
              <a:latin typeface="華康儷楷書" panose="03000509000000000000" pitchFamily="65" charset="-120"/>
              <a:ea typeface="華康儷楷書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336235" y="330775"/>
            <a:ext cx="1740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請導師公布張貼</a:t>
            </a:r>
            <a:endParaRPr lang="zh-TW" altLang="en-US" sz="1600" dirty="0">
              <a:latin typeface="華康儷楷書" panose="03000509000000000000" pitchFamily="65" charset="-120"/>
              <a:ea typeface="華康儷楷書" panose="03000509000000000000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光學設計範本">
  <a:themeElements>
    <a:clrScheme name="Default Design 13">
      <a:dk1>
        <a:srgbClr val="000000"/>
      </a:dk1>
      <a:lt1>
        <a:srgbClr val="CBF0FF"/>
      </a:lt1>
      <a:dk2>
        <a:srgbClr val="00295B"/>
      </a:dk2>
      <a:lt2>
        <a:srgbClr val="808080"/>
      </a:lt2>
      <a:accent1>
        <a:srgbClr val="6DC9EE"/>
      </a:accent1>
      <a:accent2>
        <a:srgbClr val="CCCCFF"/>
      </a:accent2>
      <a:accent3>
        <a:srgbClr val="E2F6FF"/>
      </a:accent3>
      <a:accent4>
        <a:srgbClr val="000000"/>
      </a:accent4>
      <a:accent5>
        <a:srgbClr val="BAE1F5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BF0FF"/>
        </a:lt1>
        <a:dk2>
          <a:srgbClr val="00295B"/>
        </a:dk2>
        <a:lt2>
          <a:srgbClr val="808080"/>
        </a:lt2>
        <a:accent1>
          <a:srgbClr val="6DC9EE"/>
        </a:accent1>
        <a:accent2>
          <a:srgbClr val="CCCCFF"/>
        </a:accent2>
        <a:accent3>
          <a:srgbClr val="E2F6FF"/>
        </a:accent3>
        <a:accent4>
          <a:srgbClr val="000000"/>
        </a:accent4>
        <a:accent5>
          <a:srgbClr val="BAE1F5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光學設計範本</Template>
  <TotalTime>302</TotalTime>
  <Words>238</Words>
  <Application>Microsoft Office PowerPoint</Application>
  <PresentationFormat>如螢幕大小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光學設計範本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</cp:revision>
  <cp:lastPrinted>2015-09-30T07:36:29Z</cp:lastPrinted>
  <dcterms:created xsi:type="dcterms:W3CDTF">2015-09-18T00:03:30Z</dcterms:created>
  <dcterms:modified xsi:type="dcterms:W3CDTF">2015-10-01T08:57:29Z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TC100690441028</vt:lpwstr>
  </property>
</Properties>
</file>